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1" r:id="rId2"/>
  </p:sldMasterIdLst>
  <p:notesMasterIdLst>
    <p:notesMasterId r:id="rId26"/>
  </p:notesMasterIdLst>
  <p:sldIdLst>
    <p:sldId id="292" r:id="rId3"/>
    <p:sldId id="294" r:id="rId4"/>
    <p:sldId id="295" r:id="rId5"/>
    <p:sldId id="257" r:id="rId6"/>
    <p:sldId id="273" r:id="rId7"/>
    <p:sldId id="296" r:id="rId8"/>
    <p:sldId id="258" r:id="rId9"/>
    <p:sldId id="262" r:id="rId10"/>
    <p:sldId id="297" r:id="rId11"/>
    <p:sldId id="298" r:id="rId12"/>
    <p:sldId id="293" r:id="rId13"/>
    <p:sldId id="299" r:id="rId14"/>
    <p:sldId id="300" r:id="rId15"/>
    <p:sldId id="263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59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BF011-ABEA-4BD8-AF83-13BF62C2B081}" type="datetimeFigureOut">
              <a:rPr lang="id-ID" smtClean="0"/>
              <a:pPr/>
              <a:t>02/08/2012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D4D2C-8A6E-466B-83B5-706B919CDD1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A3FCD-C4E8-4766-BDF4-C24614F69DBC}" type="slidenum">
              <a:rPr lang="en-US"/>
              <a:pPr/>
              <a:t>2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A5031-D6ED-4A2D-BB08-41978A44C28E}" type="slidenum">
              <a:rPr lang="en-US"/>
              <a:pPr/>
              <a:t>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1548B-A975-4099-8834-D57BFD256803}" type="slidenum">
              <a:rPr lang="en-US"/>
              <a:pPr/>
              <a:t>6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03E69-C906-441D-9579-76CB1CB4C047}" type="slidenum">
              <a:rPr lang="en-US"/>
              <a:pPr/>
              <a:t>23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638800" y="6400800"/>
            <a:ext cx="3135313" cy="244475"/>
          </a:xfrm>
        </p:spPr>
        <p:txBody>
          <a:bodyPr/>
          <a:lstStyle>
            <a:lvl1pPr>
              <a:defRPr sz="1200" b="1" i="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51C21E2-E947-43F2-9AE7-E4AA1BC72A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943600" cy="942975"/>
          </a:xfrm>
        </p:spPr>
        <p:txBody>
          <a:bodyPr/>
          <a:lstStyle>
            <a:lvl1pPr algn="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812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457200"/>
            <a:ext cx="202882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34075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295400"/>
            <a:ext cx="70485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21E2-E947-43F2-9AE7-E4AA1BC72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" name="Object 102"/>
          <p:cNvGraphicFramePr>
            <a:graphicFrameLocks noChangeAspect="1"/>
          </p:cNvGraphicFramePr>
          <p:nvPr/>
        </p:nvGraphicFramePr>
        <p:xfrm>
          <a:off x="0" y="0"/>
          <a:ext cx="1828800" cy="6858000"/>
        </p:xfrm>
        <a:graphic>
          <a:graphicData uri="http://schemas.openxmlformats.org/presentationml/2006/ole">
            <p:oleObj spid="_x0000_s21506" name="Image" r:id="rId15" imgW="3301587" imgH="9752381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76400" y="1295400"/>
            <a:ext cx="7048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7366E-84F1-433A-A3FF-0E261B14156A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8D7A68-E0F9-4F98-8F49-F6AA7BEE8E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Picture2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lum bright="-28000" contrast="-4000"/>
          </a:blip>
          <a:srcRect/>
          <a:stretch>
            <a:fillRect/>
          </a:stretch>
        </p:blipFill>
        <p:spPr bwMode="gray">
          <a:xfrm>
            <a:off x="4530725" y="27543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logo_unne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11430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200997Depdikna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642918"/>
            <a:ext cx="9921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0" y="571480"/>
            <a:ext cx="9144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POLBANGMAWA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984" y="4929198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63638"/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ea typeface="Batang" pitchFamily="18" charset="-127"/>
              </a:rPr>
              <a:t>Disampaikan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ea typeface="Batang" pitchFamily="18" charset="-127"/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ea typeface="Batang" pitchFamily="18" charset="-127"/>
              </a:rPr>
              <a:t>pada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ea typeface="Batang" pitchFamily="18" charset="-127"/>
              </a:rPr>
              <a:t> </a:t>
            </a:r>
          </a:p>
          <a:p>
            <a:pPr algn="ctr" defTabSz="1163638"/>
            <a:r>
              <a:rPr lang="id-ID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ea typeface="Batang" pitchFamily="18" charset="-127"/>
              </a:rPr>
              <a:t>PROGRAM PENGENALAN AKADEMIK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ea typeface="Batang" pitchFamily="18" charset="-127"/>
              </a:rPr>
              <a:t> (PPA) 2012</a:t>
            </a:r>
          </a:p>
          <a:p>
            <a:pPr algn="ctr" defTabSz="1163638"/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ea typeface="Batang" pitchFamily="18" charset="-127"/>
              </a:rPr>
              <a:t>Oleh</a:t>
            </a:r>
            <a:endParaRPr lang="id-ID" b="1" dirty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  <a:ea typeface="Batang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1310" y="585789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90000"/>
                  </a:schemeClr>
                </a:solidFill>
                <a:latin typeface="Agency FB" pitchFamily="34" charset="0"/>
              </a:rPr>
              <a:t>Bidang</a:t>
            </a:r>
            <a:r>
              <a:rPr lang="en-US" sz="3600" b="1" dirty="0" smtClean="0">
                <a:solidFill>
                  <a:schemeClr val="accent5">
                    <a:lumMod val="90000"/>
                  </a:schemeClr>
                </a:solidFill>
                <a:latin typeface="Agency FB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90000"/>
                  </a:schemeClr>
                </a:solidFill>
                <a:latin typeface="Agency FB" pitchFamily="34" charset="0"/>
              </a:rPr>
              <a:t>Kemahasiswaan</a:t>
            </a:r>
            <a:r>
              <a:rPr lang="en-US" sz="3600" b="1" dirty="0" smtClean="0">
                <a:solidFill>
                  <a:schemeClr val="accent5">
                    <a:lumMod val="90000"/>
                  </a:schemeClr>
                </a:solidFill>
                <a:latin typeface="Agency FB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90000"/>
                  </a:schemeClr>
                </a:solidFill>
                <a:latin typeface="Agency FB" pitchFamily="34" charset="0"/>
              </a:rPr>
              <a:t>Unnes</a:t>
            </a:r>
            <a:endParaRPr lang="en-US" sz="3600" b="1" dirty="0">
              <a:solidFill>
                <a:schemeClr val="accent5">
                  <a:lumMod val="9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1357298"/>
            <a:ext cx="7286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mengungkapkan</a:t>
            </a:r>
            <a:r>
              <a:rPr lang="en-US" sz="4000" dirty="0" smtClean="0"/>
              <a:t> </a:t>
            </a:r>
            <a:r>
              <a:rPr lang="en-US" sz="4000" dirty="0" err="1" smtClean="0"/>
              <a:t>ketidaksetujuan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penolakan</a:t>
            </a:r>
            <a:r>
              <a:rPr lang="en-US" sz="4000" dirty="0" smtClean="0"/>
              <a:t>, </a:t>
            </a:r>
            <a:r>
              <a:rPr lang="en-US" sz="4000" dirty="0" err="1" smtClean="0"/>
              <a:t>mahasiswa</a:t>
            </a:r>
            <a:r>
              <a:rPr lang="en-US" sz="4000" dirty="0" smtClean="0"/>
              <a:t> </a:t>
            </a:r>
            <a:r>
              <a:rPr lang="en-US" sz="4000" dirty="0" err="1" smtClean="0"/>
              <a:t>sebaiknya</a:t>
            </a:r>
            <a:r>
              <a:rPr lang="en-US" sz="4000" dirty="0" smtClean="0"/>
              <a:t> </a:t>
            </a:r>
            <a:r>
              <a:rPr lang="en-US" sz="4000" dirty="0" err="1" smtClean="0"/>
              <a:t>menyarankan</a:t>
            </a:r>
            <a:r>
              <a:rPr lang="en-US" sz="4000" dirty="0" smtClean="0"/>
              <a:t> pula </a:t>
            </a:r>
            <a:r>
              <a:rPr lang="en-US" sz="4000" dirty="0" err="1" smtClean="0"/>
              <a:t>hasil</a:t>
            </a:r>
            <a:r>
              <a:rPr lang="en-US" sz="4000" dirty="0" smtClean="0"/>
              <a:t> </a:t>
            </a:r>
            <a:r>
              <a:rPr lang="en-US" sz="4000" dirty="0" err="1" smtClean="0"/>
              <a:t>pemikirannya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bentuk</a:t>
            </a:r>
            <a:r>
              <a:rPr lang="en-US" sz="4000" dirty="0" smtClean="0"/>
              <a:t> </a:t>
            </a:r>
            <a:r>
              <a:rPr lang="en-US" sz="4000" dirty="0" err="1" smtClean="0"/>
              <a:t>alternatif</a:t>
            </a:r>
            <a:r>
              <a:rPr lang="en-US" sz="4000" dirty="0" smtClean="0"/>
              <a:t> </a:t>
            </a:r>
            <a:r>
              <a:rPr lang="en-US" sz="4000" dirty="0" err="1" smtClean="0"/>
              <a:t>jalan</a:t>
            </a:r>
            <a:r>
              <a:rPr lang="en-US" sz="4000" dirty="0" smtClean="0"/>
              <a:t> </a:t>
            </a:r>
            <a:r>
              <a:rPr lang="en-US" sz="4000" dirty="0" err="1" smtClean="0"/>
              <a:t>keluar</a:t>
            </a:r>
            <a:r>
              <a:rPr lang="en-US" sz="4000" dirty="0" smtClean="0"/>
              <a:t> </a:t>
            </a:r>
            <a:r>
              <a:rPr lang="en-US" sz="4000" dirty="0" err="1" smtClean="0"/>
              <a:t>pemecahan</a:t>
            </a:r>
            <a:r>
              <a:rPr lang="en-US" sz="4000" dirty="0" smtClean="0"/>
              <a:t> </a:t>
            </a:r>
            <a:r>
              <a:rPr lang="en-US" sz="4000" dirty="0" err="1" smtClean="0"/>
              <a:t>masalah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8" name="Picture 1" descr="C:\Documents and Settings\advance digitals\Desktop\PROPOSAL KEGIATAN_files\image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835" y="5349656"/>
            <a:ext cx="1567884" cy="1508344"/>
          </a:xfrm>
          <a:prstGeom prst="rect">
            <a:avLst/>
          </a:prstGeom>
          <a:noFill/>
        </p:spPr>
      </p:pic>
      <p:pic>
        <p:nvPicPr>
          <p:cNvPr id="9" name="Picture 2" descr="F:\simawa\2011\foto\IMG_7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889" y="0"/>
            <a:ext cx="235411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609600" y="457200"/>
            <a:ext cx="8534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err="1" smtClean="0"/>
              <a:t>Pola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r>
              <a:rPr lang="en-US" sz="3200" b="1" dirty="0" smtClean="0"/>
              <a:t> MAWA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214422"/>
            <a:ext cx="7786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1. </a:t>
            </a:r>
            <a:r>
              <a:rPr lang="en-US" sz="3600" dirty="0" err="1" smtClean="0"/>
              <a:t>Pengembangan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kemampuan</a:t>
            </a:r>
            <a:r>
              <a:rPr lang="en-US" sz="3600" dirty="0" smtClean="0"/>
              <a:t> </a:t>
            </a:r>
            <a:r>
              <a:rPr lang="en-US" sz="3600" dirty="0" err="1" smtClean="0"/>
              <a:t>intelektual</a:t>
            </a:r>
            <a:r>
              <a:rPr lang="en-US" sz="3600" dirty="0" smtClean="0"/>
              <a:t>, </a:t>
            </a:r>
            <a:r>
              <a:rPr lang="en-US" sz="3600" dirty="0" err="1" smtClean="0"/>
              <a:t>keseimbangan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emosi</a:t>
            </a:r>
            <a:r>
              <a:rPr lang="en-US" sz="3600" dirty="0" smtClean="0"/>
              <a:t>,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penghayatan</a:t>
            </a:r>
            <a:r>
              <a:rPr lang="en-US" sz="3600" dirty="0" smtClean="0"/>
              <a:t> spiritual </a:t>
            </a:r>
            <a:r>
              <a:rPr lang="en-US" sz="3600" dirty="0" err="1" smtClean="0"/>
              <a:t>mahasiswa</a:t>
            </a:r>
            <a:r>
              <a:rPr lang="en-US" sz="3600" dirty="0" smtClean="0"/>
              <a:t>, agar </a:t>
            </a:r>
            <a:r>
              <a:rPr lang="en-US" sz="3600" dirty="0" err="1" smtClean="0"/>
              <a:t>menjadi</a:t>
            </a:r>
            <a:r>
              <a:rPr lang="en-US" sz="3600" dirty="0" smtClean="0"/>
              <a:t> </a:t>
            </a:r>
            <a:r>
              <a:rPr lang="en-US" sz="3600" dirty="0" err="1" smtClean="0"/>
              <a:t>warga</a:t>
            </a:r>
            <a:r>
              <a:rPr lang="en-US" sz="3600" dirty="0" smtClean="0"/>
              <a:t> </a:t>
            </a:r>
            <a:r>
              <a:rPr lang="en-US" sz="3600" dirty="0" err="1" smtClean="0"/>
              <a:t>negara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bertanggungjawab</a:t>
            </a:r>
            <a:r>
              <a:rPr lang="en-US" sz="3600" dirty="0" smtClean="0"/>
              <a:t> </a:t>
            </a:r>
            <a:r>
              <a:rPr lang="en-US" sz="3600" dirty="0" err="1" smtClean="0"/>
              <a:t>serta</a:t>
            </a:r>
            <a:r>
              <a:rPr lang="en-US" sz="3600" dirty="0" smtClean="0"/>
              <a:t> </a:t>
            </a:r>
            <a:r>
              <a:rPr lang="en-US" sz="3600" dirty="0" err="1" smtClean="0"/>
              <a:t>berkontribusi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daya</a:t>
            </a:r>
            <a:r>
              <a:rPr lang="en-US" sz="3600" dirty="0" smtClean="0"/>
              <a:t> </a:t>
            </a:r>
            <a:r>
              <a:rPr lang="en-US" sz="3600" dirty="0" err="1" smtClean="0"/>
              <a:t>saing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609600" y="457200"/>
            <a:ext cx="8534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err="1" smtClean="0"/>
              <a:t>Pola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Kemahasiswaan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3000372"/>
            <a:ext cx="7786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2. </a:t>
            </a:r>
            <a:r>
              <a:rPr lang="en-US" sz="3600" dirty="0" err="1" smtClean="0"/>
              <a:t>Pengembangan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mahasiswa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kekuatan</a:t>
            </a:r>
            <a:r>
              <a:rPr lang="en-US" sz="3600" dirty="0" smtClean="0"/>
              <a:t> moral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mewujudkan</a:t>
            </a:r>
            <a:r>
              <a:rPr lang="en-US" sz="3600" dirty="0" smtClean="0"/>
              <a:t> </a:t>
            </a:r>
            <a:r>
              <a:rPr lang="en-US" sz="3600" dirty="0" err="1" smtClean="0"/>
              <a:t>masyarakat</a:t>
            </a:r>
            <a:r>
              <a:rPr lang="en-US" sz="3600" dirty="0" smtClean="0"/>
              <a:t> </a:t>
            </a:r>
            <a:r>
              <a:rPr lang="en-US" sz="3600" dirty="0" err="1" smtClean="0"/>
              <a:t>madani</a:t>
            </a:r>
            <a:r>
              <a:rPr lang="en-US" sz="3600" dirty="0" smtClean="0"/>
              <a:t> </a:t>
            </a:r>
            <a:r>
              <a:rPr lang="en-US" sz="3600" b="1" i="1" dirty="0" smtClean="0"/>
              <a:t>(civil society)</a:t>
            </a:r>
            <a:r>
              <a:rPr lang="en-US" sz="3600" dirty="0" smtClean="0"/>
              <a:t> yang </a:t>
            </a:r>
            <a:r>
              <a:rPr lang="en-US" sz="3600" dirty="0" err="1" smtClean="0"/>
              <a:t>demokratis</a:t>
            </a:r>
            <a:r>
              <a:rPr lang="en-US" sz="3600" dirty="0" smtClean="0"/>
              <a:t>, </a:t>
            </a:r>
            <a:r>
              <a:rPr lang="en-US" sz="3600" dirty="0" err="1" smtClean="0"/>
              <a:t>berkeadilan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berbasis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partisipasi</a:t>
            </a:r>
            <a:r>
              <a:rPr lang="en-US" sz="3600" dirty="0" smtClean="0"/>
              <a:t> </a:t>
            </a:r>
            <a:r>
              <a:rPr lang="en-US" sz="3600" dirty="0" err="1" smtClean="0"/>
              <a:t>publik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2530" name="Picture 2" descr="F:\Alamsyah\IMG_8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3101321" cy="2070484"/>
          </a:xfrm>
          <a:prstGeom prst="rect">
            <a:avLst/>
          </a:prstGeom>
          <a:noFill/>
        </p:spPr>
      </p:pic>
      <p:pic>
        <p:nvPicPr>
          <p:cNvPr id="22531" name="Picture 3" descr="F:\Alamsyah\IMG_4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000108"/>
            <a:ext cx="3071835" cy="205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609600" y="457200"/>
            <a:ext cx="8534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err="1" smtClean="0"/>
              <a:t>Pola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Kemahasiswaan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214422"/>
            <a:ext cx="4214810" cy="577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/>
              <a:t>3. </a:t>
            </a:r>
            <a:r>
              <a:rPr lang="en-US" sz="3600" dirty="0" err="1" smtClean="0"/>
              <a:t>Peningkatan</a:t>
            </a:r>
            <a:r>
              <a:rPr lang="en-US" sz="3600" dirty="0" smtClean="0"/>
              <a:t> </a:t>
            </a:r>
            <a:r>
              <a:rPr lang="en-US" sz="3600" dirty="0" err="1" smtClean="0"/>
              <a:t>kualitas</a:t>
            </a:r>
            <a:r>
              <a:rPr lang="en-US" sz="3600" dirty="0" smtClean="0"/>
              <a:t> </a:t>
            </a:r>
            <a:r>
              <a:rPr lang="en-US" sz="3600" dirty="0" err="1" smtClean="0"/>
              <a:t>sarana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prasarana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mendukung</a:t>
            </a:r>
            <a:r>
              <a:rPr lang="en-US" sz="3600" dirty="0" smtClean="0"/>
              <a:t> </a:t>
            </a:r>
            <a:r>
              <a:rPr lang="en-US" sz="3600" dirty="0" err="1" smtClean="0"/>
              <a:t>pengembangan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aktualisasi</a:t>
            </a:r>
            <a:r>
              <a:rPr lang="en-US" sz="3600" dirty="0" smtClean="0"/>
              <a:t> </a:t>
            </a:r>
            <a:r>
              <a:rPr lang="en-US" sz="3600" dirty="0" err="1" smtClean="0"/>
              <a:t>diri</a:t>
            </a:r>
            <a:r>
              <a:rPr lang="en-US" sz="3600" dirty="0" smtClean="0"/>
              <a:t> </a:t>
            </a:r>
            <a:r>
              <a:rPr lang="en-US" sz="3600" dirty="0" err="1" smtClean="0"/>
              <a:t>mahasiswa</a:t>
            </a:r>
            <a:r>
              <a:rPr lang="en-US" sz="3600" dirty="0" smtClean="0"/>
              <a:t>, </a:t>
            </a:r>
            <a:r>
              <a:rPr lang="en-US" sz="3600" dirty="0" err="1" smtClean="0"/>
              <a:t>baik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menyangkut</a:t>
            </a:r>
            <a:r>
              <a:rPr lang="en-US" sz="3600" dirty="0" smtClean="0"/>
              <a:t> </a:t>
            </a:r>
            <a:r>
              <a:rPr lang="en-US" sz="3600" dirty="0" err="1" smtClean="0"/>
              <a:t>aspek</a:t>
            </a:r>
            <a:r>
              <a:rPr lang="en-US" sz="3600" dirty="0" smtClean="0"/>
              <a:t> </a:t>
            </a:r>
            <a:r>
              <a:rPr lang="en-US" sz="3600" dirty="0" err="1" smtClean="0"/>
              <a:t>jasmani</a:t>
            </a:r>
            <a:r>
              <a:rPr lang="en-US" sz="3600" dirty="0" smtClean="0"/>
              <a:t> </a:t>
            </a:r>
            <a:r>
              <a:rPr lang="en-US" sz="3600" dirty="0" err="1" smtClean="0"/>
              <a:t>maupun</a:t>
            </a:r>
            <a:r>
              <a:rPr lang="en-US" sz="3600" dirty="0" smtClean="0"/>
              <a:t> </a:t>
            </a:r>
            <a:r>
              <a:rPr lang="en-US" sz="3600" dirty="0" err="1" smtClean="0"/>
              <a:t>rohani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6" name="Picture 3" descr="C:\baru\A-RAKER MAWA 10\PAK TOMI\DSC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9"/>
            <a:ext cx="328614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baru\A-RAKER MAWA 10\PAK TOMI\DSC_0003.JPG"/>
          <p:cNvPicPr>
            <a:picLocks noChangeAspect="1" noChangeArrowheads="1"/>
          </p:cNvPicPr>
          <p:nvPr/>
        </p:nvPicPr>
        <p:blipFill>
          <a:blip r:embed="rId3"/>
          <a:srcRect b="12228"/>
          <a:stretch>
            <a:fillRect/>
          </a:stretch>
        </p:blipFill>
        <p:spPr bwMode="auto">
          <a:xfrm>
            <a:off x="1500166" y="4071942"/>
            <a:ext cx="3000396" cy="204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214422"/>
            <a:ext cx="7048500" cy="4572032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1.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disusun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disosialisasikan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terus-menerus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jelas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hak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kewajiban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, </a:t>
            </a:r>
            <a:r>
              <a:rPr lang="en-US" sz="2800" dirty="0" err="1" smtClean="0"/>
              <a:t>yakni</a:t>
            </a:r>
            <a:r>
              <a:rPr lang="en-US" sz="2800" dirty="0" smtClean="0"/>
              <a:t> </a:t>
            </a:r>
            <a:r>
              <a:rPr lang="en-US" sz="2800" dirty="0" err="1" smtClean="0"/>
              <a:t>Kepmendikbud</a:t>
            </a:r>
            <a:r>
              <a:rPr lang="en-US" sz="2800" dirty="0" smtClean="0"/>
              <a:t> </a:t>
            </a:r>
            <a:r>
              <a:rPr lang="en-US" sz="2800" dirty="0" err="1" smtClean="0"/>
              <a:t>Nomor</a:t>
            </a:r>
            <a:r>
              <a:rPr lang="en-US" sz="2800" dirty="0" smtClean="0"/>
              <a:t> 155/U/1998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Pedoman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Kemahasiswaan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PerguruanTinggi</a:t>
            </a:r>
            <a:r>
              <a:rPr lang="en-US" sz="2800" dirty="0" smtClean="0"/>
              <a:t>, </a:t>
            </a:r>
            <a:r>
              <a:rPr lang="en-US" sz="2800" dirty="0" err="1" smtClean="0"/>
              <a:t>tatacara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sarana</a:t>
            </a:r>
            <a:r>
              <a:rPr lang="en-US" sz="2800" dirty="0" smtClean="0"/>
              <a:t> </a:t>
            </a:r>
            <a:r>
              <a:rPr lang="en-US" sz="2800" dirty="0" err="1" smtClean="0"/>
              <a:t>kampus</a:t>
            </a:r>
            <a:r>
              <a:rPr lang="en-US" sz="2800" dirty="0" smtClean="0"/>
              <a:t>,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tata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kampus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sebagainya</a:t>
            </a:r>
            <a:r>
              <a:rPr lang="en-US" sz="2800" dirty="0" smtClean="0"/>
              <a:t>.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09600" y="642918"/>
            <a:ext cx="7391424" cy="3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/>
              <a:t>Strategi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endParaRPr lang="en-US" sz="3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F:\simawa\2011\foto\IMG_8434.jpg"/>
          <p:cNvPicPr>
            <a:picLocks noChangeAspect="1" noChangeArrowheads="1"/>
          </p:cNvPicPr>
          <p:nvPr/>
        </p:nvPicPr>
        <p:blipFill>
          <a:blip r:embed="rId2" cstate="print"/>
          <a:srcRect r="20587"/>
          <a:stretch>
            <a:fillRect/>
          </a:stretch>
        </p:blipFill>
        <p:spPr bwMode="auto">
          <a:xfrm>
            <a:off x="4429124" y="5236439"/>
            <a:ext cx="4214842" cy="162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214422"/>
            <a:ext cx="7358114" cy="564357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Kepedulian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.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yang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 smtClean="0"/>
              <a:t>pengajar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.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09600" y="642918"/>
            <a:ext cx="7391424" cy="3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/>
              <a:t>Strategi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endParaRPr lang="en-US" sz="3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F:\simawa\2011\foto\IMG_2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72074"/>
            <a:ext cx="428628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214422"/>
            <a:ext cx="7358114" cy="564357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intensif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aktivis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Ormawa</a:t>
            </a:r>
            <a:r>
              <a:rPr lang="en-US" dirty="0" smtClean="0"/>
              <a:t>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eksistensinya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miskomunikasi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program </a:t>
            </a:r>
            <a:r>
              <a:rPr lang="en-US" dirty="0" err="1" smtClean="0"/>
              <a:t>kemahasiswaan</a:t>
            </a:r>
            <a:r>
              <a:rPr lang="en-US" dirty="0" smtClean="0"/>
              <a:t> yang </a:t>
            </a:r>
            <a:r>
              <a:rPr lang="en-US" dirty="0" err="1" smtClean="0"/>
              <a:t>yang</a:t>
            </a:r>
            <a:r>
              <a:rPr lang="en-US" dirty="0" smtClean="0"/>
              <a:t> </a:t>
            </a:r>
            <a:r>
              <a:rPr lang="en-US" dirty="0" err="1" smtClean="0"/>
              <a:t>didominasi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b="1" dirty="0" smtClean="0"/>
              <a:t>program </a:t>
            </a:r>
            <a:r>
              <a:rPr lang="en-US" b="1" dirty="0" err="1" smtClean="0"/>
              <a:t>kemahasiswaan</a:t>
            </a:r>
            <a:r>
              <a:rPr lang="en-US" b="1" dirty="0" smtClean="0"/>
              <a:t> yang </a:t>
            </a:r>
            <a:r>
              <a:rPr lang="en-US" b="1" dirty="0" err="1" smtClean="0"/>
              <a:t>bermakna</a:t>
            </a:r>
            <a:r>
              <a:rPr lang="en-US" dirty="0" smtClean="0"/>
              <a:t>, yang </a:t>
            </a:r>
            <a:r>
              <a:rPr lang="en-US" dirty="0" err="1" smtClean="0"/>
              <a:t>mengutamakan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agar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tangguh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09600" y="642918"/>
            <a:ext cx="7391424" cy="3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/>
              <a:t>Strategi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endParaRPr lang="en-US" sz="3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571612"/>
            <a:ext cx="7358114" cy="5286388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unggulan</a:t>
            </a:r>
            <a:r>
              <a:rPr lang="en-US" dirty="0" smtClean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keilmuan</a:t>
            </a:r>
            <a:r>
              <a:rPr lang="en-US" dirty="0" smtClean="0"/>
              <a:t>, </a:t>
            </a:r>
            <a:r>
              <a:rPr lang="en-US" dirty="0" err="1" smtClean="0"/>
              <a:t>pembangkitan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r>
              <a:rPr lang="en-US" dirty="0" smtClean="0"/>
              <a:t>,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, </a:t>
            </a:r>
            <a:r>
              <a:rPr lang="en-US" dirty="0" err="1" smtClean="0"/>
              <a:t>kepekaan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, </a:t>
            </a:r>
            <a:r>
              <a:rPr lang="en-US" dirty="0" err="1" smtClean="0"/>
              <a:t>keagamaan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Santun</a:t>
            </a:r>
            <a:r>
              <a:rPr lang="en-US" dirty="0" smtClean="0"/>
              <a:t>, </a:t>
            </a:r>
            <a:r>
              <a:rPr lang="en-US" dirty="0" err="1" smtClean="0"/>
              <a:t>Unggul</a:t>
            </a:r>
            <a:r>
              <a:rPr lang="en-US" dirty="0" smtClean="0"/>
              <a:t>, </a:t>
            </a:r>
            <a:r>
              <a:rPr lang="en-US" dirty="0" err="1" smtClean="0"/>
              <a:t>Menyenangkan</a:t>
            </a:r>
            <a:r>
              <a:rPr lang="en-US" dirty="0" smtClean="0"/>
              <a:t>, </a:t>
            </a:r>
            <a:r>
              <a:rPr lang="en-US" dirty="0" err="1" smtClean="0"/>
              <a:t>Energik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Humanis</a:t>
            </a:r>
            <a:r>
              <a:rPr lang="en-US" dirty="0" smtClean="0"/>
              <a:t>. </a:t>
            </a:r>
            <a:r>
              <a:rPr lang="en-US" dirty="0" err="1" smtClean="0"/>
              <a:t>Kesantunan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mendahului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09600" y="642918"/>
            <a:ext cx="7391424" cy="3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/>
              <a:t>Strategi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endParaRPr lang="en-US" sz="3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F:\simawa\2011\foto\IMG_2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643174" cy="176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F:\Alamsyah\IMG_4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902588"/>
            <a:ext cx="2928958" cy="195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214422"/>
            <a:ext cx="7358114" cy="564357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7.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 yang </a:t>
            </a:r>
            <a:r>
              <a:rPr lang="en-US" dirty="0" err="1" smtClean="0"/>
              <a:t>kondusif</a:t>
            </a:r>
            <a:r>
              <a:rPr lang="en-US" dirty="0" smtClean="0"/>
              <a:t> agar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terkotak-kotak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ekstra-perguruan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underbouw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parpol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eksistensi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09600" y="642918"/>
            <a:ext cx="7391424" cy="3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/>
              <a:t>Strategi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endParaRPr lang="en-US" sz="3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357694"/>
            <a:ext cx="685804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214422"/>
            <a:ext cx="7358114" cy="5643578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mengangkat</a:t>
            </a:r>
            <a:r>
              <a:rPr lang="en-US" dirty="0" smtClean="0"/>
              <a:t> </a:t>
            </a:r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 smtClean="0"/>
              <a:t>pengajar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r>
              <a:rPr lang="en-US" dirty="0" smtClean="0"/>
              <a:t>/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ORMAWA </a:t>
            </a:r>
            <a:r>
              <a:rPr lang="en-US" dirty="0" err="1" smtClean="0"/>
              <a:t>dan</a:t>
            </a:r>
            <a:r>
              <a:rPr lang="en-US" dirty="0" smtClean="0"/>
              <a:t> UKM (Unit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pemberdaya</a:t>
            </a:r>
            <a:r>
              <a:rPr lang="en-US" dirty="0" smtClean="0"/>
              <a:t>, </a:t>
            </a:r>
            <a:r>
              <a:rPr lang="en-US" dirty="0" err="1" smtClean="0"/>
              <a:t>fasilitatordan</a:t>
            </a:r>
            <a:r>
              <a:rPr lang="en-US" dirty="0" smtClean="0"/>
              <a:t> motivator.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r>
              <a:rPr lang="en-US" dirty="0" smtClean="0"/>
              <a:t>/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Ormawa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sekedar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b="1" dirty="0" err="1" smtClean="0"/>
              <a:t>statis-rutin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b="1" dirty="0" err="1" smtClean="0"/>
              <a:t>dinamis-kreatif</a:t>
            </a:r>
            <a:r>
              <a:rPr lang="en-US" dirty="0" smtClean="0"/>
              <a:t>, </a:t>
            </a:r>
            <a:r>
              <a:rPr lang="en-US" dirty="0" err="1" smtClean="0"/>
              <a:t>terencana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berkesinambungan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09600" y="642918"/>
            <a:ext cx="7391424" cy="3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/>
              <a:t>Strategi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endParaRPr lang="en-US" sz="3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679364" y="214536"/>
            <a:ext cx="8266786" cy="1159687"/>
          </a:xfrm>
        </p:spPr>
        <p:txBody>
          <a:bodyPr/>
          <a:lstStyle/>
          <a:p>
            <a:pPr algn="ctr"/>
            <a:r>
              <a:rPr lang="id-ID" sz="3900" dirty="0"/>
              <a:t>DASAR PEMIKIRAN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00166" y="1285860"/>
            <a:ext cx="7454328" cy="5214974"/>
          </a:xfrm>
          <a:solidFill>
            <a:srgbClr val="7E0D04"/>
          </a:solidFill>
        </p:spPr>
        <p:txBody>
          <a:bodyPr/>
          <a:lstStyle/>
          <a:p>
            <a:pPr>
              <a:buNone/>
            </a:pPr>
            <a:r>
              <a:rPr lang="en-US" sz="2500" dirty="0" smtClean="0">
                <a:solidFill>
                  <a:srgbClr val="FFFF00"/>
                </a:solidFill>
              </a:rPr>
              <a:t>    </a:t>
            </a:r>
            <a:r>
              <a:rPr lang="id-ID" sz="2500" dirty="0" smtClean="0">
                <a:solidFill>
                  <a:srgbClr val="FFFF00"/>
                </a:solidFill>
              </a:rPr>
              <a:t>Paradigma </a:t>
            </a:r>
            <a:r>
              <a:rPr lang="id-ID" sz="2500" dirty="0">
                <a:solidFill>
                  <a:srgbClr val="FFFF00"/>
                </a:solidFill>
              </a:rPr>
              <a:t>baru kebijakan pengelolaan Pend. </a:t>
            </a:r>
            <a:r>
              <a:rPr lang="id-ID" sz="2500" dirty="0" smtClean="0">
                <a:solidFill>
                  <a:srgbClr val="FFFF00"/>
                </a:solidFill>
              </a:rPr>
              <a:t>Tinggi </a:t>
            </a:r>
            <a:r>
              <a:rPr lang="id-ID" sz="2500" dirty="0" smtClean="0">
                <a:solidFill>
                  <a:srgbClr val="FFFF00"/>
                </a:solidFill>
              </a:rPr>
              <a:t>:</a:t>
            </a:r>
            <a:endParaRPr lang="en-US" sz="2500" dirty="0" smtClean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en-US" sz="2500" dirty="0" smtClean="0">
                <a:solidFill>
                  <a:srgbClr val="FFFF00"/>
                </a:solidFill>
              </a:rPr>
              <a:t>1.  </a:t>
            </a:r>
            <a:r>
              <a:rPr lang="id-ID" sz="2500" dirty="0" smtClean="0">
                <a:solidFill>
                  <a:srgbClr val="FFFF00"/>
                </a:solidFill>
              </a:rPr>
              <a:t>Sentralisasi </a:t>
            </a:r>
            <a:r>
              <a:rPr lang="id-ID" sz="2500" dirty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id-ID" sz="2500" dirty="0" smtClean="0">
                <a:solidFill>
                  <a:srgbClr val="FFFF00"/>
                </a:solidFill>
                <a:sym typeface="Wingdings" pitchFamily="2" charset="2"/>
              </a:rPr>
              <a:t>Desentralisasi</a:t>
            </a:r>
            <a:endParaRPr lang="en-US" sz="2500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457200" indent="-457200">
              <a:buNone/>
            </a:pPr>
            <a:r>
              <a:rPr lang="en-US" sz="2500" dirty="0" smtClean="0">
                <a:solidFill>
                  <a:srgbClr val="FFFF00"/>
                </a:solidFill>
              </a:rPr>
              <a:t>2.  T</a:t>
            </a:r>
            <a:r>
              <a:rPr lang="id-ID" sz="2500" dirty="0" smtClean="0">
                <a:solidFill>
                  <a:srgbClr val="FFFF00"/>
                </a:solidFill>
              </a:rPr>
              <a:t>erikat </a:t>
            </a:r>
            <a:r>
              <a:rPr lang="id-ID" sz="2500" dirty="0">
                <a:solidFill>
                  <a:srgbClr val="FFFF00"/>
                </a:solidFill>
              </a:rPr>
              <a:t>satu tujuan </a:t>
            </a:r>
            <a:r>
              <a:rPr lang="id-ID" sz="2500" dirty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id-ID" sz="2500" dirty="0" smtClean="0">
                <a:solidFill>
                  <a:srgbClr val="FFFF00"/>
                </a:solidFill>
                <a:sym typeface="Wingdings" pitchFamily="2" charset="2"/>
              </a:rPr>
              <a:t>mampu </a:t>
            </a:r>
            <a:r>
              <a:rPr lang="id-ID" sz="2500" dirty="0">
                <a:solidFill>
                  <a:srgbClr val="FFFF00"/>
                </a:solidFill>
                <a:sym typeface="Wingdings" pitchFamily="2" charset="2"/>
              </a:rPr>
              <a:t>berkontribusi </a:t>
            </a:r>
            <a:r>
              <a:rPr lang="id-ID" sz="2500" dirty="0" smtClean="0">
                <a:solidFill>
                  <a:srgbClr val="FFFF00"/>
                </a:solidFill>
                <a:sym typeface="Wingdings" pitchFamily="2" charset="2"/>
              </a:rPr>
              <a:t>pada</a:t>
            </a:r>
            <a:r>
              <a:rPr lang="en-US" sz="25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id-ID" sz="2500" dirty="0" smtClean="0">
                <a:solidFill>
                  <a:srgbClr val="FFFF00"/>
                </a:solidFill>
                <a:sym typeface="Wingdings" pitchFamily="2" charset="2"/>
              </a:rPr>
              <a:t>daya </a:t>
            </a:r>
            <a:r>
              <a:rPr lang="id-ID" sz="2500" dirty="0">
                <a:solidFill>
                  <a:srgbClr val="FFFF00"/>
                </a:solidFill>
                <a:sym typeface="Wingdings" pitchFamily="2" charset="2"/>
              </a:rPr>
              <a:t>saing bangsa</a:t>
            </a:r>
            <a:r>
              <a:rPr lang="id-ID" sz="2500" dirty="0" smtClean="0">
                <a:solidFill>
                  <a:srgbClr val="FFFF00"/>
                </a:solidFill>
                <a:sym typeface="Wingdings" pitchFamily="2" charset="2"/>
              </a:rPr>
              <a:t>.</a:t>
            </a:r>
            <a:endParaRPr lang="en-US" sz="2500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457200" indent="-457200">
              <a:buNone/>
            </a:pPr>
            <a:r>
              <a:rPr lang="en-US" sz="2500" dirty="0" smtClean="0">
                <a:solidFill>
                  <a:srgbClr val="FFFF00"/>
                </a:solidFill>
                <a:sym typeface="Wingdings" pitchFamily="2" charset="2"/>
              </a:rPr>
              <a:t>3.  </a:t>
            </a:r>
            <a:r>
              <a:rPr lang="id-ID" sz="2500" dirty="0" smtClean="0">
                <a:solidFill>
                  <a:srgbClr val="FFFF00"/>
                </a:solidFill>
                <a:sym typeface="Wingdings" pitchFamily="2" charset="2"/>
              </a:rPr>
              <a:t>POLBANGMAWA </a:t>
            </a:r>
            <a:r>
              <a:rPr lang="id-ID" sz="2500" dirty="0">
                <a:solidFill>
                  <a:srgbClr val="FFFF00"/>
                </a:solidFill>
                <a:sym typeface="Wingdings" pitchFamily="2" charset="2"/>
              </a:rPr>
              <a:t>merupakan acuan/rujukan bagi para pembuat kebijakan dan para pembimbing kemahasiswaan di Perguruan Tinggi dalam mengembangkan kemahasiswaan untuk meningkatkan kualitas lulusan melalui program kemahasiswaan.  disusun oleh DIKTI.</a:t>
            </a:r>
            <a:endParaRPr lang="id-ID" sz="2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214422"/>
            <a:ext cx="7358114" cy="5643578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9.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jatidiri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,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pelatihan-pelatihan</a:t>
            </a:r>
            <a:r>
              <a:rPr lang="en-US" dirty="0" smtClean="0"/>
              <a:t>, seminar, </a:t>
            </a:r>
            <a:r>
              <a:rPr lang="en-US" dirty="0" err="1" smtClean="0"/>
              <a:t>diskusi</a:t>
            </a:r>
            <a:r>
              <a:rPr lang="en-US" dirty="0" smtClean="0"/>
              <a:t>, </a:t>
            </a:r>
            <a:r>
              <a:rPr lang="en-US" dirty="0" err="1" smtClean="0"/>
              <a:t>lokakarya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</a:p>
          <a:p>
            <a:pPr>
              <a:buNone/>
            </a:pPr>
            <a:r>
              <a:rPr lang="en-US" dirty="0" smtClean="0"/>
              <a:t>10.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r>
              <a:rPr lang="en-US" dirty="0" smtClean="0"/>
              <a:t>/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/ </a:t>
            </a:r>
            <a:r>
              <a:rPr lang="en-US" dirty="0" err="1" smtClean="0"/>
              <a:t>pengabdiannya</a:t>
            </a:r>
            <a:r>
              <a:rPr lang="en-US" dirty="0" smtClean="0"/>
              <a:t>, balk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09600" y="642918"/>
            <a:ext cx="7391424" cy="3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/>
              <a:t>Strategi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endParaRPr lang="en-US" sz="3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214422"/>
            <a:ext cx="7358114" cy="564357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11.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r>
              <a:rPr lang="en-US" dirty="0" smtClean="0"/>
              <a:t>/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09600" y="642918"/>
            <a:ext cx="7391424" cy="3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/>
              <a:t>Strategi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Pengembangan</a:t>
            </a:r>
            <a:endParaRPr lang="en-US" sz="3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578" name="Picture 2" descr="F:\Alamsyah\IMG_2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5553020" cy="370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609600" y="457200"/>
            <a:ext cx="6962796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dirty="0" smtClean="0"/>
              <a:t>PROGRAM PENGEMBANGAN </a:t>
            </a:r>
            <a:r>
              <a:rPr lang="en-US" sz="2400" dirty="0" smtClean="0"/>
              <a:t>MAWA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642910" y="1071546"/>
            <a:ext cx="850109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9150" marR="0" lvl="0" indent="-8191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Kegiatan ini pada dasarnya dikelompokkan:</a:t>
            </a:r>
          </a:p>
          <a:p>
            <a:pPr marL="1314450" marR="0" lvl="1" indent="-704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d-ID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Penalaran dan Keilmuan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, misal: PIMNAS, KKTM, dll</a:t>
            </a:r>
          </a:p>
          <a:p>
            <a:pPr marL="1314450" marR="0" lvl="1" indent="-704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d-ID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Bakat, Minat dan Kemampuan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, diwujudkan dalam kegiatan misalnya: LKMM, POMNAS, PEKSIMINAS,dll</a:t>
            </a:r>
          </a:p>
          <a:p>
            <a:pPr marL="1314450" marR="0" lvl="1" indent="-704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d-ID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Kesejahteraan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, misal Kerohanian, Beasiswa,Poliklinik;</a:t>
            </a:r>
          </a:p>
          <a:p>
            <a:pPr marL="1314450" marR="0" lvl="1" indent="-704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d-ID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Kepedulian Sosial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,misal dg keg. Pengembangan Desa binaan,Pelayaran Kebangsaan,Dialog Kemahasiswn;</a:t>
            </a:r>
          </a:p>
          <a:p>
            <a:pPr marL="1314450" marR="0" lvl="1" indent="-704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d-ID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Kegiatan Penunjang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, misal pelatihan bagi Dosen Pembimbing, pengembangan sistem informasi kemahasiswaan, pengadaan sarpra untuk MAWA.</a:t>
            </a:r>
          </a:p>
          <a:p>
            <a:pPr marL="1314450" marR="0" lvl="1" indent="-704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kumimoji="0" lang="id-ID" sz="27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Picture 6" descr="C:\baru\A-RAKER MAWA 10\PAK TOMI\DSC_0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0"/>
            <a:ext cx="1571604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baru\A-RAKER MAWA 10\PAK TOMI\DSC_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571744"/>
            <a:ext cx="185735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F:\simawa\2011\foto\IMG_7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6072206"/>
            <a:ext cx="2000264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baru\A-RAKER MAWA 10\PAK TOMI\DSC_0002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6072206"/>
            <a:ext cx="2214578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1928794" y="2714620"/>
            <a:ext cx="6487330" cy="973755"/>
          </a:xfrm>
          <a:prstGeom prst="rect">
            <a:avLst/>
          </a:prstGeom>
        </p:spPr>
        <p:txBody>
          <a:bodyPr wrap="none" lIns="68644" tIns="34322" rIns="68644" bIns="34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terima</a:t>
            </a:r>
            <a:r>
              <a:rPr lang="en-US" sz="27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7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kasih</a:t>
            </a:r>
            <a:endParaRPr lang="en-US" sz="27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193083" y="941575"/>
            <a:ext cx="8757835" cy="454220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644" tIns="34322" rIns="68644" bIns="34322" anchor="ctr"/>
          <a:lstStyle/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928670"/>
            <a:ext cx="8954494" cy="5093833"/>
          </a:xfrm>
        </p:spPr>
        <p:txBody>
          <a:bodyPr/>
          <a:lstStyle/>
          <a:p>
            <a:pPr marL="585143" indent="-585143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500" dirty="0" smtClean="0">
                <a:solidFill>
                  <a:srgbClr val="000099"/>
                </a:solidFill>
              </a:rPr>
              <a:t>       </a:t>
            </a:r>
            <a:r>
              <a:rPr lang="id-ID" sz="2500" dirty="0" smtClean="0">
                <a:solidFill>
                  <a:srgbClr val="000099"/>
                </a:solidFill>
              </a:rPr>
              <a:t>Perguruan </a:t>
            </a:r>
            <a:r>
              <a:rPr lang="id-ID" sz="2500" dirty="0">
                <a:solidFill>
                  <a:srgbClr val="000099"/>
                </a:solidFill>
              </a:rPr>
              <a:t>tinggi memegang peranan penting dalam:</a:t>
            </a:r>
          </a:p>
          <a:p>
            <a:pPr marL="585143" indent="-585143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500" dirty="0" smtClean="0">
                <a:solidFill>
                  <a:srgbClr val="000099"/>
                </a:solidFill>
              </a:rPr>
              <a:t>1. </a:t>
            </a:r>
            <a:r>
              <a:rPr lang="en-US" sz="2500" dirty="0" err="1" smtClean="0">
                <a:solidFill>
                  <a:srgbClr val="000099"/>
                </a:solidFill>
              </a:rPr>
              <a:t>Pengembangan</a:t>
            </a:r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kemampuan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intelektual</a:t>
            </a:r>
            <a:r>
              <a:rPr lang="en-US" sz="2500" dirty="0">
                <a:solidFill>
                  <a:srgbClr val="000099"/>
                </a:solidFill>
              </a:rPr>
              <a:t>, </a:t>
            </a:r>
            <a:r>
              <a:rPr lang="en-US" sz="2500" dirty="0" err="1">
                <a:solidFill>
                  <a:srgbClr val="000099"/>
                </a:solidFill>
              </a:rPr>
              <a:t>keseimbangan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smtClean="0">
                <a:solidFill>
                  <a:srgbClr val="000099"/>
                </a:solidFill>
              </a:rPr>
              <a:t>	</a:t>
            </a:r>
            <a:r>
              <a:rPr lang="en-US" sz="2500" dirty="0" err="1" smtClean="0">
                <a:solidFill>
                  <a:srgbClr val="000099"/>
                </a:solidFill>
              </a:rPr>
              <a:t>emosi</a:t>
            </a:r>
            <a:r>
              <a:rPr lang="en-US" sz="2500" dirty="0">
                <a:solidFill>
                  <a:srgbClr val="000099"/>
                </a:solidFill>
              </a:rPr>
              <a:t>, </a:t>
            </a:r>
            <a:r>
              <a:rPr lang="en-US" sz="2500" dirty="0" err="1">
                <a:solidFill>
                  <a:srgbClr val="000099"/>
                </a:solidFill>
              </a:rPr>
              <a:t>dan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penghayatan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spritual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mhs</a:t>
            </a:r>
            <a:r>
              <a:rPr lang="en-US" sz="2500" dirty="0">
                <a:solidFill>
                  <a:srgbClr val="000099"/>
                </a:solidFill>
              </a:rPr>
              <a:t>, agar </a:t>
            </a:r>
            <a:r>
              <a:rPr lang="en-US" sz="2500" dirty="0" err="1">
                <a:solidFill>
                  <a:srgbClr val="000099"/>
                </a:solidFill>
              </a:rPr>
              <a:t>menjadi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smtClean="0">
                <a:solidFill>
                  <a:srgbClr val="000099"/>
                </a:solidFill>
              </a:rPr>
              <a:t>	</a:t>
            </a:r>
            <a:r>
              <a:rPr lang="en-US" sz="2500" dirty="0" err="1" smtClean="0">
                <a:solidFill>
                  <a:srgbClr val="000099"/>
                </a:solidFill>
              </a:rPr>
              <a:t>warga</a:t>
            </a:r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negara</a:t>
            </a:r>
            <a:r>
              <a:rPr lang="en-US" sz="2500" dirty="0">
                <a:solidFill>
                  <a:srgbClr val="000099"/>
                </a:solidFill>
              </a:rPr>
              <a:t> yang </a:t>
            </a:r>
            <a:r>
              <a:rPr lang="en-US" sz="2500" dirty="0" err="1">
                <a:solidFill>
                  <a:srgbClr val="000099"/>
                </a:solidFill>
              </a:rPr>
              <a:t>bertanggung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jawab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serta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smtClean="0">
                <a:solidFill>
                  <a:srgbClr val="000099"/>
                </a:solidFill>
              </a:rPr>
              <a:t>	</a:t>
            </a:r>
            <a:r>
              <a:rPr lang="en-US" sz="2500" dirty="0" err="1" smtClean="0">
                <a:solidFill>
                  <a:srgbClr val="000099"/>
                </a:solidFill>
              </a:rPr>
              <a:t>berkontribusi</a:t>
            </a:r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pada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daya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saing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bangsa</a:t>
            </a:r>
            <a:r>
              <a:rPr lang="en-US" sz="2500" dirty="0" smtClean="0">
                <a:solidFill>
                  <a:srgbClr val="000099"/>
                </a:solidFill>
              </a:rPr>
              <a:t>.</a:t>
            </a:r>
          </a:p>
          <a:p>
            <a:pPr marL="585143" indent="-585143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500" dirty="0" smtClean="0">
                <a:solidFill>
                  <a:srgbClr val="000099"/>
                </a:solidFill>
              </a:rPr>
              <a:t>2. </a:t>
            </a:r>
            <a:r>
              <a:rPr lang="en-US" sz="2500" dirty="0" err="1" smtClean="0">
                <a:solidFill>
                  <a:srgbClr val="000099"/>
                </a:solidFill>
              </a:rPr>
              <a:t>Pengembangan</a:t>
            </a:r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mhs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 smtClean="0">
                <a:solidFill>
                  <a:srgbClr val="000099"/>
                </a:solidFill>
              </a:rPr>
              <a:t>sebagai</a:t>
            </a:r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kekuatan</a:t>
            </a:r>
            <a:r>
              <a:rPr lang="en-US" sz="2500" dirty="0">
                <a:solidFill>
                  <a:srgbClr val="000099"/>
                </a:solidFill>
              </a:rPr>
              <a:t> moral </a:t>
            </a:r>
            <a:r>
              <a:rPr lang="en-US" sz="2500" dirty="0" err="1">
                <a:solidFill>
                  <a:srgbClr val="000099"/>
                </a:solidFill>
              </a:rPr>
              <a:t>dlm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smtClean="0">
                <a:solidFill>
                  <a:srgbClr val="000099"/>
                </a:solidFill>
              </a:rPr>
              <a:t>	</a:t>
            </a:r>
            <a:r>
              <a:rPr lang="en-US" sz="2500" dirty="0" err="1" smtClean="0">
                <a:solidFill>
                  <a:srgbClr val="000099"/>
                </a:solidFill>
              </a:rPr>
              <a:t>mewujudkan</a:t>
            </a:r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masyarakat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madani</a:t>
            </a:r>
            <a:r>
              <a:rPr lang="en-US" sz="2500" dirty="0">
                <a:solidFill>
                  <a:srgbClr val="000099"/>
                </a:solidFill>
              </a:rPr>
              <a:t> yang </a:t>
            </a:r>
            <a:r>
              <a:rPr lang="en-US" sz="2500" dirty="0" err="1">
                <a:solidFill>
                  <a:srgbClr val="000099"/>
                </a:solidFill>
              </a:rPr>
              <a:t>demokratis</a:t>
            </a:r>
            <a:r>
              <a:rPr lang="en-US" sz="2500" dirty="0">
                <a:solidFill>
                  <a:srgbClr val="000099"/>
                </a:solidFill>
              </a:rPr>
              <a:t>, </a:t>
            </a:r>
            <a:r>
              <a:rPr lang="en-US" sz="2500" dirty="0" smtClean="0">
                <a:solidFill>
                  <a:srgbClr val="000099"/>
                </a:solidFill>
              </a:rPr>
              <a:t>	</a:t>
            </a:r>
            <a:r>
              <a:rPr lang="en-US" sz="2500" dirty="0" err="1" smtClean="0">
                <a:solidFill>
                  <a:srgbClr val="000099"/>
                </a:solidFill>
              </a:rPr>
              <a:t>berkeadilan</a:t>
            </a:r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dan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berbasis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pada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partisipasi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publik</a:t>
            </a:r>
            <a:r>
              <a:rPr lang="en-US" sz="2500" dirty="0">
                <a:solidFill>
                  <a:srgbClr val="000099"/>
                </a:solidFill>
              </a:rPr>
              <a:t>.</a:t>
            </a:r>
          </a:p>
          <a:p>
            <a:pPr marL="585143" indent="-585143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500" dirty="0" smtClean="0">
                <a:solidFill>
                  <a:srgbClr val="000099"/>
                </a:solidFill>
              </a:rPr>
              <a:t>3. </a:t>
            </a:r>
            <a:r>
              <a:rPr lang="en-US" sz="2500" dirty="0" err="1" smtClean="0">
                <a:solidFill>
                  <a:srgbClr val="000099"/>
                </a:solidFill>
              </a:rPr>
              <a:t>Peningkatan</a:t>
            </a:r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kualitas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sarana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dan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prasarana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untuk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smtClean="0">
                <a:solidFill>
                  <a:srgbClr val="000099"/>
                </a:solidFill>
              </a:rPr>
              <a:t>	</a:t>
            </a:r>
            <a:r>
              <a:rPr lang="en-US" sz="2500" dirty="0" err="1" smtClean="0">
                <a:solidFill>
                  <a:srgbClr val="000099"/>
                </a:solidFill>
              </a:rPr>
              <a:t>mendukung</a:t>
            </a:r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pengembangan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dan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aktualisasi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diri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smtClean="0">
                <a:solidFill>
                  <a:srgbClr val="000099"/>
                </a:solidFill>
              </a:rPr>
              <a:t>	</a:t>
            </a:r>
            <a:r>
              <a:rPr lang="en-US" sz="2500" dirty="0" err="1" smtClean="0">
                <a:solidFill>
                  <a:srgbClr val="000099"/>
                </a:solidFill>
              </a:rPr>
              <a:t>mahasiswa</a:t>
            </a:r>
            <a:r>
              <a:rPr lang="en-US" sz="2500" dirty="0">
                <a:solidFill>
                  <a:srgbClr val="000099"/>
                </a:solidFill>
              </a:rPr>
              <a:t>, </a:t>
            </a:r>
            <a:r>
              <a:rPr lang="en-US" sz="2500" dirty="0" err="1">
                <a:solidFill>
                  <a:srgbClr val="000099"/>
                </a:solidFill>
              </a:rPr>
              <a:t>baik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jasmani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maupun</a:t>
            </a:r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err="1">
                <a:solidFill>
                  <a:srgbClr val="000099"/>
                </a:solidFill>
              </a:rPr>
              <a:t>rohani</a:t>
            </a:r>
            <a:r>
              <a:rPr lang="en-US" sz="2500" dirty="0">
                <a:solidFill>
                  <a:srgbClr val="000099"/>
                </a:solidFill>
              </a:rPr>
              <a:t>.</a:t>
            </a:r>
          </a:p>
          <a:p>
            <a:pPr marL="585143" indent="-585143">
              <a:lnSpc>
                <a:spcPct val="90000"/>
              </a:lnSpc>
              <a:buNone/>
            </a:pPr>
            <a:endParaRPr lang="en-US" sz="2500" dirty="0">
              <a:solidFill>
                <a:srgbClr val="000099"/>
              </a:solidFill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2000232" y="6072206"/>
            <a:ext cx="5189387" cy="725846"/>
          </a:xfrm>
          <a:prstGeom prst="flowChartTerminator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54" tIns="34277" rIns="68554" bIns="34277" anchor="ctr"/>
          <a:lstStyle/>
          <a:p>
            <a:pPr algn="ctr" defTabSz="873543"/>
            <a:r>
              <a:rPr lang="id-ID" sz="2400" dirty="0"/>
              <a:t>POLBANGMAWA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247812" y="5483779"/>
            <a:ext cx="593550" cy="516990"/>
          </a:xfrm>
          <a:prstGeom prst="downArrow">
            <a:avLst>
              <a:gd name="adj1" fmla="val 50000"/>
              <a:gd name="adj2" fmla="val 2730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644" tIns="34322" rIns="68644" bIns="34322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086600" cy="487363"/>
          </a:xfrm>
        </p:spPr>
        <p:txBody>
          <a:bodyPr/>
          <a:lstStyle/>
          <a:p>
            <a:r>
              <a:rPr lang="id-ID" dirty="0" smtClean="0"/>
              <a:t>VISI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428728" y="1714488"/>
            <a:ext cx="7286676" cy="2071702"/>
            <a:chOff x="912" y="1008"/>
            <a:chExt cx="3984" cy="912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029" y="1140"/>
              <a:ext cx="768" cy="560"/>
              <a:chOff x="1029" y="1140"/>
              <a:chExt cx="768" cy="560"/>
            </a:xfrm>
          </p:grpSpPr>
          <p:sp>
            <p:nvSpPr>
              <p:cNvPr id="12" name="AutoShape 14"/>
              <p:cNvSpPr>
                <a:spLocks noChangeArrowheads="1"/>
              </p:cNvSpPr>
              <p:nvPr/>
            </p:nvSpPr>
            <p:spPr bwMode="gray">
              <a:xfrm>
                <a:off x="1029" y="1165"/>
                <a:ext cx="768" cy="53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7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163638">
                <a:spcBef>
                  <a:spcPct val="20000"/>
                </a:spcBef>
              </a:pPr>
              <a:r>
                <a:rPr lang="id-ID" sz="2800" dirty="0" smtClean="0"/>
                <a:t>MAHASISWA INDONESIA YANG CERDAS DAN KOMPETITIF</a:t>
              </a:r>
              <a:endParaRPr lang="en-US" sz="2800" dirty="0" smtClean="0"/>
            </a:p>
            <a:p>
              <a:pPr algn="just"/>
              <a:endParaRPr lang="en-US" sz="2000" dirty="0"/>
            </a:p>
          </p:txBody>
        </p:sp>
      </p:grpSp>
      <p:pic>
        <p:nvPicPr>
          <p:cNvPr id="16" name="Picture 1" descr="F:\My Documents\book-ic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1036626" cy="1036626"/>
          </a:xfrm>
          <a:prstGeom prst="rect">
            <a:avLst/>
          </a:prstGeom>
          <a:noFill/>
        </p:spPr>
      </p:pic>
      <p:pic>
        <p:nvPicPr>
          <p:cNvPr id="14" name="Picture 1" descr="C:\Documents and Settings\advance digitals\Desktop\PROPOSAL KEGIATAN_files\image0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835" y="5349656"/>
            <a:ext cx="1567884" cy="150834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48728"/>
            <a:ext cx="4357718" cy="290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086600" cy="487363"/>
          </a:xfrm>
        </p:spPr>
        <p:txBody>
          <a:bodyPr/>
          <a:lstStyle/>
          <a:p>
            <a:r>
              <a:rPr lang="id-ID" dirty="0" smtClean="0"/>
              <a:t>MISI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1428728" y="928670"/>
            <a:ext cx="757242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Meningkatkan kualitas keimanan, ketaqwaan dan moral;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Mengembangkan kapabilitas intelektual mahasiswa;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Mengembangkan mahasiswa untuk berpikir kritis, santun, bermoral, berbudaya yang berlandaskan pada kaidah hukum dan norma akademik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Menanamkan rasa nasionalisme mahasiswa yang konstruktif sebagai warga negara Indonesia dalam wadah negara kesatuan Republik ndonesia.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Menumbuhkembangkan kreativitas dan semangat kewirausahaan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mahasi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wa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untuk meningkatkan daya saing bangsa.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Mengembangkan idealisme dan suasana demokratis dalam kehidupan kemahasiswaan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Meningkatkan kualitas kepemimpinan mahasiswa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Meningkatkan kualitas lembaga kemahasiswaan dengan berorientasi pada profesionalisme.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2688" cy="638840"/>
          </a:xfrm>
        </p:spPr>
        <p:txBody>
          <a:bodyPr/>
          <a:lstStyle/>
          <a:p>
            <a:pPr algn="ctr"/>
            <a:r>
              <a:rPr lang="id-ID" sz="3300" dirty="0"/>
              <a:t>MASALAH UMUM KEGIATAN MAWA</a:t>
            </a:r>
            <a:endParaRPr lang="en-US" sz="3300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pPr marL="585143" indent="-585143">
              <a:buFont typeface="+mj-lt"/>
              <a:buAutoNum type="arabicPeriod"/>
            </a:pPr>
            <a:r>
              <a:rPr lang="id-ID" sz="2700" dirty="0">
                <a:solidFill>
                  <a:schemeClr val="bg2">
                    <a:lumMod val="10000"/>
                  </a:schemeClr>
                </a:solidFill>
              </a:rPr>
              <a:t>MAHASISWA</a:t>
            </a:r>
          </a:p>
          <a:p>
            <a:pPr marL="951006" lvl="1" indent="-606594">
              <a:buFont typeface="+mj-lt"/>
              <a:buAutoNum type="alphaLcPeriod"/>
            </a:pPr>
            <a:r>
              <a:rPr lang="id-ID" sz="2300" dirty="0" smtClean="0">
                <a:solidFill>
                  <a:schemeClr val="bg2">
                    <a:lumMod val="10000"/>
                  </a:schemeClr>
                </a:solidFill>
              </a:rPr>
              <a:t>Sedikitnya </a:t>
            </a:r>
            <a:r>
              <a:rPr lang="id-ID" sz="2300" dirty="0">
                <a:solidFill>
                  <a:schemeClr val="bg2">
                    <a:lumMod val="10000"/>
                  </a:schemeClr>
                </a:solidFill>
              </a:rPr>
              <a:t>mahasiswa yg berminat pada program penalaran dan ORMAWA</a:t>
            </a:r>
            <a:r>
              <a:rPr lang="id-ID" sz="23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n-US" sz="2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51006" lvl="1" indent="-606594">
              <a:buFont typeface="+mj-lt"/>
              <a:buAutoNum type="alphaLcPeriod"/>
            </a:pPr>
            <a:r>
              <a:rPr lang="id-ID" sz="2300" dirty="0" smtClean="0">
                <a:solidFill>
                  <a:schemeClr val="bg2">
                    <a:lumMod val="10000"/>
                  </a:schemeClr>
                </a:solidFill>
              </a:rPr>
              <a:t>Keterlibatan</a:t>
            </a:r>
            <a:r>
              <a:rPr lang="id-ID" sz="2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d-ID" sz="2300" dirty="0">
                <a:solidFill>
                  <a:schemeClr val="bg2">
                    <a:lumMod val="10000"/>
                  </a:schemeClr>
                </a:solidFill>
              </a:rPr>
              <a:t>organisasi ekstra kampus </a:t>
            </a:r>
            <a:r>
              <a:rPr lang="en-US" sz="2300" dirty="0" err="1" smtClean="0">
                <a:solidFill>
                  <a:schemeClr val="bg2">
                    <a:lumMod val="10000"/>
                  </a:schemeClr>
                </a:solidFill>
              </a:rPr>
              <a:t>dapat</a:t>
            </a: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d-ID" sz="2300" dirty="0" smtClean="0">
                <a:solidFill>
                  <a:schemeClr val="bg2">
                    <a:lumMod val="10000"/>
                  </a:schemeClr>
                </a:solidFill>
              </a:rPr>
              <a:t>menyebabkan </a:t>
            </a:r>
            <a:r>
              <a:rPr lang="id-ID" sz="2300" dirty="0">
                <a:solidFill>
                  <a:schemeClr val="bg2">
                    <a:lumMod val="10000"/>
                  </a:schemeClr>
                </a:solidFill>
              </a:rPr>
              <a:t>perecahan dan konflik</a:t>
            </a:r>
            <a:r>
              <a:rPr lang="id-ID" sz="23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2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51006" lvl="1" indent="-606594">
              <a:buNone/>
            </a:pPr>
            <a:endParaRPr lang="id-ID" sz="2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85143" indent="-585143">
              <a:buFont typeface="+mj-lt"/>
              <a:buAutoNum type="arabicPeriod"/>
            </a:pPr>
            <a:r>
              <a:rPr lang="id-ID" sz="2700" dirty="0" smtClean="0">
                <a:solidFill>
                  <a:schemeClr val="bg2">
                    <a:lumMod val="10000"/>
                  </a:schemeClr>
                </a:solidFill>
              </a:rPr>
              <a:t>ORMAWA</a:t>
            </a:r>
            <a:endParaRPr lang="id-ID" sz="2700" dirty="0">
              <a:solidFill>
                <a:schemeClr val="bg2">
                  <a:lumMod val="10000"/>
                </a:schemeClr>
              </a:solidFill>
            </a:endParaRPr>
          </a:p>
          <a:p>
            <a:pPr marL="951006" lvl="1" indent="-606594">
              <a:buFont typeface="+mj-lt"/>
              <a:buAutoNum type="alphaLcPeriod"/>
            </a:pPr>
            <a:r>
              <a:rPr lang="id-ID" sz="2300" dirty="0">
                <a:solidFill>
                  <a:schemeClr val="bg2">
                    <a:lumMod val="10000"/>
                  </a:schemeClr>
                </a:solidFill>
              </a:rPr>
              <a:t>Masuknya pengaruh Orpol dan Parpol dalam </a:t>
            </a:r>
            <a:r>
              <a:rPr lang="id-ID" sz="2300" dirty="0" smtClean="0">
                <a:solidFill>
                  <a:schemeClr val="bg2">
                    <a:lumMod val="10000"/>
                  </a:schemeClr>
                </a:solidFill>
              </a:rPr>
              <a:t>ORMAWA</a:t>
            </a: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bg2">
                    <a:lumMod val="10000"/>
                  </a:schemeClr>
                </a:solidFill>
              </a:rPr>
              <a:t>dapat</a:t>
            </a: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d-ID" sz="2300" dirty="0" smtClean="0">
                <a:solidFill>
                  <a:schemeClr val="bg2">
                    <a:lumMod val="10000"/>
                  </a:schemeClr>
                </a:solidFill>
              </a:rPr>
              <a:t>mengakibatkan </a:t>
            </a:r>
            <a:r>
              <a:rPr lang="id-ID" sz="2300" dirty="0">
                <a:solidFill>
                  <a:schemeClr val="bg2">
                    <a:lumMod val="10000"/>
                  </a:schemeClr>
                </a:solidFill>
              </a:rPr>
              <a:t>perpecahan;</a:t>
            </a:r>
          </a:p>
          <a:p>
            <a:pPr marL="951006" lvl="1" indent="-606594">
              <a:buFont typeface="+mj-lt"/>
              <a:buAutoNum type="alphaLcPeriod"/>
            </a:pPr>
            <a:r>
              <a:rPr lang="id-ID" sz="2300" dirty="0">
                <a:solidFill>
                  <a:schemeClr val="bg2">
                    <a:lumMod val="10000"/>
                  </a:schemeClr>
                </a:solidFill>
              </a:rPr>
              <a:t>Adanya keragaman struktur dan kewenangan ORMAWA menimbulkan kesulitan &amp; kerancuan dalam penyusunan kebijakan umum MAWA.</a:t>
            </a:r>
          </a:p>
          <a:p>
            <a:pPr marL="585143" indent="-585143">
              <a:buFont typeface="+mj-lt"/>
              <a:buAutoNum type="arabicPeriod"/>
            </a:pPr>
            <a:r>
              <a:rPr lang="id-ID" sz="2500" dirty="0">
                <a:solidFill>
                  <a:schemeClr val="bg2">
                    <a:lumMod val="10000"/>
                  </a:schemeClr>
                </a:solidFill>
              </a:rPr>
              <a:t>Staf Pengajar</a:t>
            </a:r>
          </a:p>
          <a:p>
            <a:pPr marL="951006" lvl="1" indent="-606594">
              <a:buNone/>
            </a:pP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id-ID" sz="2500" dirty="0" smtClean="0">
                <a:solidFill>
                  <a:schemeClr val="bg2">
                    <a:lumMod val="10000"/>
                  </a:schemeClr>
                </a:solidFill>
              </a:rPr>
              <a:t>Cenderung </a:t>
            </a:r>
            <a:r>
              <a:rPr lang="id-ID" sz="2500" dirty="0">
                <a:solidFill>
                  <a:schemeClr val="bg2">
                    <a:lumMod val="10000"/>
                  </a:schemeClr>
                </a:solidFill>
              </a:rPr>
              <a:t>transfer of knolwedge saja, dan kurang menunjukkan dukungan dalam kegiatan MAWA.</a:t>
            </a:r>
            <a:endParaRPr lang="en-US" sz="23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keilmuan</a:t>
            </a:r>
            <a:r>
              <a:rPr lang="en-US" dirty="0" smtClean="0"/>
              <a:t>;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bakat</a:t>
            </a:r>
            <a:r>
              <a:rPr lang="en-US" dirty="0" smtClean="0"/>
              <a:t>, </a:t>
            </a:r>
            <a:r>
              <a:rPr lang="en-US" dirty="0" err="1" smtClean="0"/>
              <a:t>minat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; </a:t>
            </a:r>
            <a:r>
              <a:rPr lang="en-US" dirty="0" err="1" smtClean="0"/>
              <a:t>kesejahteraan</a:t>
            </a:r>
            <a:r>
              <a:rPr lang="en-US" dirty="0" smtClean="0"/>
              <a:t>; </a:t>
            </a:r>
            <a:r>
              <a:rPr lang="en-US" dirty="0" err="1" smtClean="0"/>
              <a:t>kepedulian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r>
              <a:rPr lang="en-US" dirty="0" smtClean="0"/>
              <a:t>, </a:t>
            </a:r>
            <a:r>
              <a:rPr lang="en-US" dirty="0" err="1" smtClean="0"/>
              <a:t>berlandaskan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, moral,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program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penunjangnya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1" descr="C:\Documents and Settings\advance digitals\Desktop\PROPOSAL KEGIATAN_files\image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835" y="5349656"/>
            <a:ext cx="1567884" cy="1508344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188744"/>
            <a:ext cx="2500331" cy="16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188746"/>
            <a:ext cx="2500330" cy="166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500438"/>
            <a:ext cx="64294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menanggapi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peristiwa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lokal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selayaknya</a:t>
            </a:r>
            <a:r>
              <a:rPr lang="en-US" sz="2800" dirty="0" smtClean="0"/>
              <a:t>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warga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akademik</a:t>
            </a:r>
            <a:r>
              <a:rPr lang="en-US" sz="2800" dirty="0" smtClean="0"/>
              <a:t>,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citra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sivitas</a:t>
            </a:r>
            <a:r>
              <a:rPr lang="en-US" sz="2800" dirty="0" smtClean="0"/>
              <a:t> </a:t>
            </a:r>
            <a:r>
              <a:rPr lang="en-US" sz="2800" dirty="0" err="1" smtClean="0"/>
              <a:t>akademika</a:t>
            </a:r>
            <a:endParaRPr lang="en-US" sz="2800" dirty="0"/>
          </a:p>
        </p:txBody>
      </p:sp>
      <p:pic>
        <p:nvPicPr>
          <p:cNvPr id="8" name="Picture 1" descr="C:\Documents and Settings\advance digitals\Desktop\PROPOSAL KEGIATAN_files\image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835" y="5349656"/>
            <a:ext cx="1567884" cy="1508344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142984"/>
            <a:ext cx="3500462" cy="226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85786" y="954389"/>
            <a:ext cx="65722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1357298"/>
            <a:ext cx="728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hendaknya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tampil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kekuatan</a:t>
            </a:r>
            <a:r>
              <a:rPr lang="en-US" sz="2800" dirty="0" smtClean="0"/>
              <a:t> moral </a:t>
            </a:r>
            <a:r>
              <a:rPr lang="en-US" sz="2800" b="1" i="1" dirty="0" smtClean="0"/>
              <a:t>(moral force</a:t>
            </a:r>
            <a:r>
              <a:rPr lang="en-US" sz="2800" dirty="0" smtClean="0"/>
              <a:t>) yang </a:t>
            </a:r>
            <a:r>
              <a:rPr lang="en-US" sz="2800" dirty="0" err="1" smtClean="0"/>
              <a:t>menyuarakan</a:t>
            </a:r>
            <a:r>
              <a:rPr lang="en-US" sz="2800" dirty="0" smtClean="0"/>
              <a:t> </a:t>
            </a:r>
            <a:r>
              <a:rPr lang="en-US" sz="2800" dirty="0" err="1" smtClean="0"/>
              <a:t>nurani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b="1" i="1" dirty="0" smtClean="0"/>
              <a:t>(social conscience).</a:t>
            </a:r>
            <a:r>
              <a:rPr lang="en-US" sz="2800" dirty="0" smtClean="0"/>
              <a:t> Citra </a:t>
            </a:r>
            <a:r>
              <a:rPr lang="en-US" sz="2800" dirty="0" err="1" smtClean="0"/>
              <a:t>ini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dikukuhkan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,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sekadar</a:t>
            </a:r>
            <a:r>
              <a:rPr lang="en-US" sz="2800" dirty="0" smtClean="0"/>
              <a:t> </a:t>
            </a:r>
            <a:r>
              <a:rPr lang="en-US" sz="2800" dirty="0" err="1" smtClean="0"/>
              <a:t>citra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demonstran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menyuarakan</a:t>
            </a:r>
            <a:r>
              <a:rPr lang="en-US" sz="2800" dirty="0" smtClean="0"/>
              <a:t> </a:t>
            </a:r>
            <a:r>
              <a:rPr lang="en-US" sz="2800" dirty="0" err="1" smtClean="0"/>
              <a:t>sikap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setuju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menentang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menawarkan</a:t>
            </a:r>
            <a:r>
              <a:rPr lang="en-US" sz="2800" dirty="0" smtClean="0"/>
              <a:t> </a:t>
            </a:r>
            <a:r>
              <a:rPr lang="en-US" sz="2800" dirty="0" err="1" smtClean="0"/>
              <a:t>alternatif</a:t>
            </a:r>
            <a:r>
              <a:rPr lang="en-US" sz="2800" dirty="0" smtClean="0"/>
              <a:t> </a:t>
            </a:r>
            <a:r>
              <a:rPr lang="en-US" sz="2800" dirty="0" err="1" smtClean="0"/>
              <a:t>pemecahannya</a:t>
            </a:r>
            <a:endParaRPr lang="en-US" sz="2800" dirty="0"/>
          </a:p>
        </p:txBody>
      </p:sp>
      <p:pic>
        <p:nvPicPr>
          <p:cNvPr id="8" name="Picture 1" descr="C:\Documents and Settings\advance digitals\Desktop\PROPOSAL KEGIATAN_files\image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835" y="5349656"/>
            <a:ext cx="1567884" cy="1508344"/>
          </a:xfrm>
          <a:prstGeom prst="rect">
            <a:avLst/>
          </a:prstGeom>
          <a:noFill/>
        </p:spPr>
      </p:pic>
      <p:pic>
        <p:nvPicPr>
          <p:cNvPr id="10" name="Picture 2" descr="F:\simawa\2011\foto\IMG_1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214950"/>
            <a:ext cx="242889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db2004205gl">
  <a:themeElements>
    <a:clrScheme name="Office Theme 3">
      <a:dk1>
        <a:srgbClr val="000000"/>
      </a:dk1>
      <a:lt1>
        <a:srgbClr val="FFFFFF"/>
      </a:lt1>
      <a:dk2>
        <a:srgbClr val="8B1111"/>
      </a:dk2>
      <a:lt2>
        <a:srgbClr val="C0C0C0"/>
      </a:lt2>
      <a:accent1>
        <a:srgbClr val="A0C6F8"/>
      </a:accent1>
      <a:accent2>
        <a:srgbClr val="14CAEE"/>
      </a:accent2>
      <a:accent3>
        <a:srgbClr val="FFFFFF"/>
      </a:accent3>
      <a:accent4>
        <a:srgbClr val="000000"/>
      </a:accent4>
      <a:accent5>
        <a:srgbClr val="CDDFFB"/>
      </a:accent5>
      <a:accent6>
        <a:srgbClr val="11B7D8"/>
      </a:accent6>
      <a:hlink>
        <a:srgbClr val="8963E9"/>
      </a:hlink>
      <a:folHlink>
        <a:srgbClr val="3067B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6321AB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8B1111"/>
        </a:dk2>
        <a:lt2>
          <a:srgbClr val="C0C0C0"/>
        </a:lt2>
        <a:accent1>
          <a:srgbClr val="A0C6F8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CDDFFB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cdb2004205gl</Template>
  <TotalTime>426</TotalTime>
  <Words>987</Words>
  <Application>Microsoft Office PowerPoint</Application>
  <PresentationFormat>On-screen Show (4:3)</PresentationFormat>
  <Paragraphs>98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cdb2004205gl</vt:lpstr>
      <vt:lpstr>Flow</vt:lpstr>
      <vt:lpstr>Image</vt:lpstr>
      <vt:lpstr>Slide 1</vt:lpstr>
      <vt:lpstr>DASAR PEMIKIRAN</vt:lpstr>
      <vt:lpstr>Slide 3</vt:lpstr>
      <vt:lpstr>VISI</vt:lpstr>
      <vt:lpstr>MISI</vt:lpstr>
      <vt:lpstr>MASALAH UMUM KEGIATAN MAWA</vt:lpstr>
      <vt:lpstr>Tujuan Pengembangan</vt:lpstr>
      <vt:lpstr>Harapan Pengembangan</vt:lpstr>
      <vt:lpstr>Harapan Pengembangan</vt:lpstr>
      <vt:lpstr>Harapan Pengembangan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Advance Digitals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Advance</dc:creator>
  <cp:lastModifiedBy> </cp:lastModifiedBy>
  <cp:revision>68</cp:revision>
  <dcterms:created xsi:type="dcterms:W3CDTF">2011-02-08T07:23:26Z</dcterms:created>
  <dcterms:modified xsi:type="dcterms:W3CDTF">2012-08-02T02:33:11Z</dcterms:modified>
</cp:coreProperties>
</file>