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4" r:id="rId13"/>
    <p:sldId id="287" r:id="rId14"/>
    <p:sldId id="289" r:id="rId15"/>
    <p:sldId id="290" r:id="rId16"/>
    <p:sldId id="291" r:id="rId17"/>
    <p:sldId id="295" r:id="rId18"/>
    <p:sldId id="296" r:id="rId19"/>
    <p:sldId id="297" r:id="rId20"/>
    <p:sldId id="263" r:id="rId21"/>
    <p:sldId id="293" r:id="rId22"/>
    <p:sldId id="267" r:id="rId2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6E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74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114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027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50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6" y="6375580"/>
            <a:ext cx="9162000" cy="501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</a:t>
            </a:r>
            <a:r>
              <a:rPr lang="en-US" dirty="0" err="1" smtClean="0"/>
              <a:t>editMaster</a:t>
            </a:r>
            <a:r>
              <a:rPr lang="en-US" dirty="0" smtClean="0"/>
              <a:t>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95423" y="6516052"/>
            <a:ext cx="518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solidFill>
                  <a:schemeClr val="bg1">
                    <a:lumMod val="95000"/>
                  </a:schemeClr>
                </a:solidFill>
              </a:rPr>
              <a:t>Universitas Negeri Semarang – Universitas Konservasi</a:t>
            </a:r>
            <a:endParaRPr lang="id-ID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14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48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8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588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34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110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17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AD0FF-D312-4A7D-874B-A0B5423B1F1B}" type="datetimeFigureOut">
              <a:rPr lang="id-ID" smtClean="0"/>
              <a:t>8/27/12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CBE0-9D89-46BB-AFEC-90936C9329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920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20888"/>
            <a:ext cx="9144000" cy="2520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5226" y="2420888"/>
            <a:ext cx="1542438" cy="25202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93679"/>
            <a:ext cx="1354180" cy="137469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47664" y="2656404"/>
            <a:ext cx="75963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66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PPA 2012 </a:t>
            </a:r>
            <a:r>
              <a:rPr lang="en-US" sz="32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PROGRAM PENGENALAN AKADEMIK</a:t>
            </a:r>
            <a:r>
              <a:rPr lang="en-US" sz="3200" b="1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US" sz="3200" b="1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n-US" sz="32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UNIVERSITAS </a:t>
            </a:r>
            <a:r>
              <a:rPr lang="en-US" sz="3200" b="1" dirty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NEGERI </a:t>
            </a:r>
            <a:r>
              <a:rPr lang="en-US" sz="3200" b="1" dirty="0" smtClean="0">
                <a:solidFill>
                  <a:srgbClr val="FFFF00"/>
                </a:solidFill>
                <a:latin typeface="Adobe Gothic Std B" pitchFamily="34" charset="-128"/>
                <a:ea typeface="Adobe Gothic Std B" pitchFamily="34" charset="-128"/>
              </a:rPr>
              <a:t>SEMARANG</a:t>
            </a:r>
            <a:endParaRPr lang="en-US" sz="3200" dirty="0">
              <a:solidFill>
                <a:srgbClr val="FFFF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5649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496" y="580526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Unnes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Universitas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Konservasi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718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PEMBANTU REKTOR IV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71800" y="5517232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Prof. Dr. </a:t>
            </a:r>
            <a:r>
              <a:rPr lang="en-US" sz="3600" dirty="0" err="1" smtClean="0"/>
              <a:t>Fatur</a:t>
            </a:r>
            <a:r>
              <a:rPr lang="en-US" sz="3600" dirty="0" smtClean="0"/>
              <a:t> </a:t>
            </a:r>
            <a:r>
              <a:rPr lang="en-US" sz="3600" dirty="0" err="1" smtClean="0"/>
              <a:t>Rokhman</a:t>
            </a:r>
            <a:r>
              <a:rPr lang="en-US" sz="3600" dirty="0" smtClean="0"/>
              <a:t> </a:t>
            </a:r>
            <a:r>
              <a:rPr lang="en-US" sz="3600" dirty="0" err="1" smtClean="0"/>
              <a:t>M.Hum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8" name="Picture 2" descr="E:\Kantor\PPA\pejabat\fathur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5"/>
          <a:stretch/>
        </p:blipFill>
        <p:spPr bwMode="auto">
          <a:xfrm>
            <a:off x="1" y="1715449"/>
            <a:ext cx="2843808" cy="437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K</a:t>
            </a:r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ETUA SENAT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9632" y="5301208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Prof. Dr. DYP </a:t>
            </a:r>
            <a:r>
              <a:rPr lang="en-US" sz="3600" dirty="0" err="1" smtClean="0"/>
              <a:t>Sugiharto</a:t>
            </a:r>
            <a:r>
              <a:rPr lang="en-US" sz="3600" dirty="0" smtClean="0"/>
              <a:t>, </a:t>
            </a:r>
            <a:r>
              <a:rPr lang="en-US" sz="3600" dirty="0" err="1" smtClean="0"/>
              <a:t>M.Pd</a:t>
            </a:r>
            <a:r>
              <a:rPr lang="en-US" sz="3600" dirty="0" smtClean="0"/>
              <a:t>. </a:t>
            </a:r>
            <a:r>
              <a:rPr lang="en-US" sz="3600" dirty="0" err="1" smtClean="0"/>
              <a:t>Kons</a:t>
            </a:r>
            <a:r>
              <a:rPr lang="en-US" sz="3600" dirty="0" smtClean="0"/>
              <a:t>.</a:t>
            </a:r>
          </a:p>
        </p:txBody>
      </p:sp>
      <p:pic>
        <p:nvPicPr>
          <p:cNvPr id="10" name="Picture 2" descr="E:\Kantor\PPA\pejabat\IMG_1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7348"/>
            <a:ext cx="5459766" cy="36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6317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SEKRETARIS</a:t>
            </a:r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 SENAT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600" y="5301209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Dr. M. </a:t>
            </a:r>
            <a:r>
              <a:rPr lang="en-US" sz="3600" dirty="0" err="1" smtClean="0"/>
              <a:t>Khafid</a:t>
            </a:r>
            <a:r>
              <a:rPr lang="en-US" sz="3600" dirty="0" smtClean="0"/>
              <a:t>, </a:t>
            </a:r>
            <a:r>
              <a:rPr lang="en-US" sz="3600" dirty="0" err="1" smtClean="0"/>
              <a:t>S.Pd</a:t>
            </a:r>
            <a:r>
              <a:rPr lang="en-US" sz="3600" dirty="0" smtClean="0"/>
              <a:t>., </a:t>
            </a:r>
            <a:r>
              <a:rPr lang="en-US" sz="3600" dirty="0" err="1" smtClean="0"/>
              <a:t>M.Si</a:t>
            </a:r>
            <a:r>
              <a:rPr lang="en-US" sz="36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37408"/>
            <a:ext cx="3096344" cy="41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409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K</a:t>
            </a:r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ETUA LP2M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5301208"/>
            <a:ext cx="78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Drs. </a:t>
            </a:r>
            <a:r>
              <a:rPr lang="en-US" sz="4000" dirty="0" err="1" smtClean="0"/>
              <a:t>Bambang</a:t>
            </a:r>
            <a:r>
              <a:rPr lang="en-US" sz="4000" dirty="0" smtClean="0"/>
              <a:t> Budi </a:t>
            </a:r>
            <a:r>
              <a:rPr lang="en-US" sz="4000" dirty="0" err="1" smtClean="0"/>
              <a:t>Raharjo</a:t>
            </a:r>
            <a:r>
              <a:rPr lang="en-US" sz="4000" dirty="0" smtClean="0"/>
              <a:t>, </a:t>
            </a:r>
            <a:r>
              <a:rPr lang="en-US" sz="4000" dirty="0" err="1" smtClean="0"/>
              <a:t>M.Kes</a:t>
            </a:r>
            <a:r>
              <a:rPr lang="en-US" sz="4000" dirty="0" smtClean="0"/>
              <a:t>.</a:t>
            </a:r>
          </a:p>
        </p:txBody>
      </p:sp>
      <p:pic>
        <p:nvPicPr>
          <p:cNvPr id="8" name="Picture 3" descr="E:\Kantor\PPA\pejabat\IMG_14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6619" r="36607" b="20001"/>
          <a:stretch/>
        </p:blipFill>
        <p:spPr bwMode="auto">
          <a:xfrm>
            <a:off x="971600" y="1700808"/>
            <a:ext cx="4718364" cy="36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7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3581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Adobe Gothic Std B" pitchFamily="34" charset="-128"/>
                <a:ea typeface="Adobe Gothic Std B" pitchFamily="34" charset="-128"/>
              </a:rPr>
              <a:t>K</a:t>
            </a:r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ETUA LP3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4096" y="5457418"/>
            <a:ext cx="78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Prof. Dr. DYP </a:t>
            </a:r>
            <a:r>
              <a:rPr lang="en-US" sz="4000" dirty="0" err="1" smtClean="0"/>
              <a:t>Sugiharto</a:t>
            </a:r>
            <a:r>
              <a:rPr lang="en-US" sz="4000" dirty="0" smtClean="0"/>
              <a:t>, </a:t>
            </a:r>
            <a:r>
              <a:rPr lang="en-US" sz="4000" dirty="0" err="1" smtClean="0"/>
              <a:t>M.Pd</a:t>
            </a:r>
            <a:r>
              <a:rPr lang="en-US" sz="4000" dirty="0" smtClean="0"/>
              <a:t>. </a:t>
            </a:r>
            <a:r>
              <a:rPr lang="en-US" sz="4000" dirty="0" err="1" smtClean="0"/>
              <a:t>Kons</a:t>
            </a:r>
            <a:r>
              <a:rPr lang="en-US" sz="4000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99" y="1628800"/>
            <a:ext cx="7068037" cy="38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43608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0159" y="188640"/>
            <a:ext cx="6046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 KEPALA BIRO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91680" y="5545935"/>
            <a:ext cx="7358378" cy="9794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id-ID" sz="2400" b="1" dirty="0" smtClean="0">
                <a:latin typeface="Adobe Gothic Std B" pitchFamily="34" charset="-128"/>
                <a:ea typeface="Adobe Gothic Std B" pitchFamily="34" charset="-128"/>
              </a:rPr>
              <a:t>Bi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ro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Administrasi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Perencanaan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dan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Keuangan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endParaRPr lang="id-ID" sz="24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pPr>
              <a:buNone/>
            </a:pP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Drs.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Sutikno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M.Si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</a:p>
        </p:txBody>
      </p:sp>
      <p:pic>
        <p:nvPicPr>
          <p:cNvPr id="10" name="Picture 2" descr="F:\5. BIRO\IMG_71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7640" r="20344" b="45199"/>
          <a:stretch/>
        </p:blipFill>
        <p:spPr bwMode="auto">
          <a:xfrm>
            <a:off x="30851" y="1268760"/>
            <a:ext cx="1618814" cy="183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:\5. BIRO\DSC_00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5" t="11840" r="36378" b="44080"/>
          <a:stretch/>
        </p:blipFill>
        <p:spPr bwMode="auto">
          <a:xfrm>
            <a:off x="0" y="4793046"/>
            <a:ext cx="1649665" cy="17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F:\5. BIRO\_MG_577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5" t="6023" r="30005" b="41990"/>
          <a:stretch/>
        </p:blipFill>
        <p:spPr bwMode="auto">
          <a:xfrm>
            <a:off x="11731" y="3100929"/>
            <a:ext cx="1638120" cy="16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56639" y="2309971"/>
            <a:ext cx="7387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Biro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Administrasi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Akademik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dan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2400" b="1" dirty="0" err="1" smtClean="0">
                <a:latin typeface="Adobe Gothic Std B" pitchFamily="34" charset="-128"/>
                <a:ea typeface="Adobe Gothic Std B" pitchFamily="34" charset="-128"/>
              </a:rPr>
              <a:t>Kemahasiswaan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endParaRPr lang="id-ID" sz="24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Drs. </a:t>
            </a:r>
            <a:r>
              <a:rPr lang="id-ID" sz="2400" b="1" dirty="0" smtClean="0">
                <a:latin typeface="Adobe Gothic Std B" pitchFamily="34" charset="-128"/>
                <a:ea typeface="Adobe Gothic Std B" pitchFamily="34" charset="-128"/>
              </a:rPr>
              <a:t>Heri Kismaryono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, M.</a:t>
            </a:r>
            <a:r>
              <a:rPr lang="id-ID" sz="2400" b="1" dirty="0" smtClean="0">
                <a:latin typeface="Adobe Gothic Std B" pitchFamily="34" charset="-128"/>
                <a:ea typeface="Adobe Gothic Std B" pitchFamily="34" charset="-128"/>
              </a:rPr>
              <a:t>M</a:t>
            </a: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86113" y="3894147"/>
            <a:ext cx="7457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latin typeface="Adobe Gothic Std B" pitchFamily="34" charset="-128"/>
                <a:ea typeface="Adobe Gothic Std B" pitchFamily="34" charset="-128"/>
              </a:rPr>
              <a:t>Biro</a:t>
            </a:r>
            <a:r>
              <a:rPr lang="pt-BR" sz="2400" b="1" dirty="0" smtClean="0">
                <a:latin typeface="Adobe Gothic Std B" pitchFamily="34" charset="-128"/>
                <a:ea typeface="Adobe Gothic Std B" pitchFamily="34" charset="-128"/>
              </a:rPr>
              <a:t> Administrasi Umum dan </a:t>
            </a:r>
            <a:r>
              <a:rPr lang="pt-BR" sz="2400" b="1" dirty="0" err="1" smtClean="0">
                <a:latin typeface="Adobe Gothic Std B" pitchFamily="34" charset="-128"/>
                <a:ea typeface="Adobe Gothic Std B" pitchFamily="34" charset="-128"/>
              </a:rPr>
              <a:t>Kepegawaian</a:t>
            </a:r>
            <a:r>
              <a:rPr lang="pt-BR" sz="24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endParaRPr lang="id-ID" sz="24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r>
              <a:rPr lang="pt-BR" sz="2400" b="1" dirty="0" smtClean="0">
                <a:latin typeface="Adobe Gothic Std B" pitchFamily="34" charset="-128"/>
                <a:ea typeface="Adobe Gothic Std B" pitchFamily="34" charset="-128"/>
              </a:rPr>
              <a:t>Drs. Anwar Haryono, </a:t>
            </a:r>
            <a:r>
              <a:rPr lang="pt-BR" sz="2400" b="1" dirty="0" err="1" smtClean="0">
                <a:latin typeface="Adobe Gothic Std B" pitchFamily="34" charset="-128"/>
                <a:ea typeface="Adobe Gothic Std B" pitchFamily="34" charset="-128"/>
              </a:rPr>
              <a:t>M.Pd</a:t>
            </a:r>
            <a:r>
              <a:rPr lang="pt-BR" sz="2400" b="1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  <a:endParaRPr lang="en-US" sz="2400" b="1" dirty="0" smtClean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3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592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0159" y="188640"/>
            <a:ext cx="8313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 smtClean="0">
                <a:latin typeface="Adobe Gothic Std B" pitchFamily="34" charset="-128"/>
                <a:ea typeface="Adobe Gothic Std B" pitchFamily="34" charset="-128"/>
              </a:rPr>
              <a:t>FAKULTAS &amp; PASCASRJANA</a:t>
            </a:r>
            <a:endParaRPr lang="id-ID" sz="44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556792"/>
            <a:ext cx="75608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6512" y="1303014"/>
            <a:ext cx="91440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Ilmu</a:t>
            </a:r>
            <a:r>
              <a:rPr lang="en-US" sz="3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Pendidikan</a:t>
            </a:r>
            <a:endParaRPr lang="en-US" sz="3600" dirty="0"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Bahasa</a:t>
            </a:r>
            <a:r>
              <a:rPr lang="en-US" sz="3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dirty="0" err="1">
                <a:latin typeface="Adobe Gothic Std B" pitchFamily="34" charset="-128"/>
                <a:ea typeface="Adobe Gothic Std B" pitchFamily="34" charset="-128"/>
              </a:rPr>
              <a:t>dan</a:t>
            </a:r>
            <a:r>
              <a:rPr lang="en-US" sz="36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Seni</a:t>
            </a:r>
            <a:endParaRPr lang="en-US" sz="3600" dirty="0"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Ilmu</a:t>
            </a:r>
            <a:r>
              <a:rPr lang="en-US" sz="3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Sosial</a:t>
            </a:r>
            <a:endParaRPr lang="en-US" sz="3600" dirty="0"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Matematika</a:t>
            </a:r>
            <a:r>
              <a:rPr lang="en-US" sz="3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dirty="0" err="1">
                <a:latin typeface="Adobe Gothic Std B" pitchFamily="34" charset="-128"/>
                <a:ea typeface="Adobe Gothic Std B" pitchFamily="34" charset="-128"/>
              </a:rPr>
              <a:t>dan</a:t>
            </a:r>
            <a:r>
              <a:rPr lang="en-US" sz="36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dirty="0" err="1">
                <a:latin typeface="Adobe Gothic Std B" pitchFamily="34" charset="-128"/>
                <a:ea typeface="Adobe Gothic Std B" pitchFamily="34" charset="-128"/>
              </a:rPr>
              <a:t>Ilmu</a:t>
            </a:r>
            <a:r>
              <a:rPr lang="en-US" sz="36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dirty="0" err="1">
                <a:latin typeface="Adobe Gothic Std B" pitchFamily="34" charset="-128"/>
                <a:ea typeface="Adobe Gothic Std B" pitchFamily="34" charset="-128"/>
              </a:rPr>
              <a:t>Pengetahuan</a:t>
            </a:r>
            <a:r>
              <a:rPr lang="en-US" sz="3600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Alam</a:t>
            </a:r>
            <a:endParaRPr lang="en-US" sz="3600" dirty="0"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Teknik</a:t>
            </a:r>
            <a:endParaRPr lang="en-US" sz="3600" dirty="0"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Ilmu</a:t>
            </a:r>
            <a:r>
              <a:rPr lang="en-US" sz="3600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Keolahragaan</a:t>
            </a:r>
            <a:endParaRPr lang="en-US" sz="3600" dirty="0"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Ekonomi</a:t>
            </a:r>
            <a:endParaRPr lang="en-US" sz="3600" dirty="0"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Hukum</a:t>
            </a:r>
            <a:endParaRPr lang="en-US" sz="3600" dirty="0" smtClean="0">
              <a:latin typeface="Adobe Gothic Std B" pitchFamily="34" charset="-128"/>
              <a:ea typeface="Adobe Gothic Std B" pitchFamily="34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Adobe Gothic Std B" pitchFamily="34" charset="-128"/>
                <a:ea typeface="Adobe Gothic Std B" pitchFamily="34" charset="-128"/>
              </a:rPr>
              <a:t>Program </a:t>
            </a:r>
            <a:r>
              <a:rPr lang="en-US" sz="3600" dirty="0" err="1" smtClean="0">
                <a:latin typeface="Adobe Gothic Std B" pitchFamily="34" charset="-128"/>
                <a:ea typeface="Adobe Gothic Std B" pitchFamily="34" charset="-128"/>
              </a:rPr>
              <a:t>Pascasarjana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74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116632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ORGAN DAN UNIT UNNES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16027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Dewan</a:t>
            </a:r>
            <a:r>
              <a:rPr lang="en-US" sz="4000" dirty="0" smtClean="0"/>
              <a:t> </a:t>
            </a:r>
            <a:r>
              <a:rPr lang="en-US" sz="4000" dirty="0" err="1" smtClean="0"/>
              <a:t>Pertimbangan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Dewan</a:t>
            </a:r>
            <a:r>
              <a:rPr lang="en-US" sz="4000" dirty="0" smtClean="0"/>
              <a:t> </a:t>
            </a:r>
            <a:r>
              <a:rPr lang="en-US" sz="4000" dirty="0" err="1" smtClean="0"/>
              <a:t>Penyantun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Dewan</a:t>
            </a:r>
            <a:r>
              <a:rPr lang="en-US" sz="4000" dirty="0" smtClean="0"/>
              <a:t> </a:t>
            </a:r>
            <a:r>
              <a:rPr lang="en-US" sz="4000" dirty="0" err="1" smtClean="0"/>
              <a:t>Pengawas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Senat</a:t>
            </a:r>
            <a:r>
              <a:rPr lang="en-US" sz="4000" dirty="0" smtClean="0"/>
              <a:t> </a:t>
            </a:r>
            <a:r>
              <a:rPr lang="en-US" sz="4000" dirty="0" err="1" smtClean="0"/>
              <a:t>Universitas</a:t>
            </a:r>
            <a:r>
              <a:rPr lang="en-US" sz="4000" dirty="0" smtClean="0"/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Rektor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Pembantu</a:t>
            </a:r>
            <a:r>
              <a:rPr lang="en-US" sz="4000" dirty="0" smtClean="0"/>
              <a:t> </a:t>
            </a:r>
            <a:r>
              <a:rPr lang="en-US" sz="4000" dirty="0" err="1" smtClean="0"/>
              <a:t>Rektor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Badan</a:t>
            </a:r>
            <a:r>
              <a:rPr lang="en-US" sz="4000" dirty="0" smtClean="0"/>
              <a:t> Audit Internal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Badan</a:t>
            </a:r>
            <a:r>
              <a:rPr lang="en-US" sz="4000" dirty="0" smtClean="0"/>
              <a:t> </a:t>
            </a:r>
            <a:r>
              <a:rPr lang="en-US" sz="4000" dirty="0" err="1" smtClean="0"/>
              <a:t>Penjaminan</a:t>
            </a:r>
            <a:r>
              <a:rPr lang="en-US" sz="4000" dirty="0" smtClean="0"/>
              <a:t> </a:t>
            </a:r>
            <a:r>
              <a:rPr lang="en-US" sz="4000" dirty="0" err="1" smtClean="0"/>
              <a:t>Mutu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Badan</a:t>
            </a:r>
            <a:r>
              <a:rPr lang="en-US" sz="4000" dirty="0" smtClean="0"/>
              <a:t> </a:t>
            </a:r>
            <a:r>
              <a:rPr lang="en-US" sz="4000" dirty="0" err="1" smtClean="0"/>
              <a:t>Pengembangan</a:t>
            </a:r>
            <a:r>
              <a:rPr lang="en-US" sz="4000" dirty="0" smtClean="0"/>
              <a:t> TIK</a:t>
            </a:r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328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116632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ORGAN DAN UNIT UNNES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16027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Badan</a:t>
            </a:r>
            <a:r>
              <a:rPr lang="en-US" sz="4000" dirty="0" smtClean="0"/>
              <a:t> </a:t>
            </a:r>
            <a:r>
              <a:rPr lang="en-US" sz="4000" dirty="0" err="1" smtClean="0"/>
              <a:t>Pengembangan</a:t>
            </a:r>
            <a:r>
              <a:rPr lang="en-US" sz="4000" dirty="0" smtClean="0"/>
              <a:t> </a:t>
            </a:r>
            <a:r>
              <a:rPr lang="en-US" sz="4000" dirty="0" err="1" smtClean="0"/>
              <a:t>Konservasi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Satuan</a:t>
            </a:r>
            <a:r>
              <a:rPr lang="en-US" sz="4000" dirty="0" smtClean="0"/>
              <a:t> </a:t>
            </a:r>
            <a:r>
              <a:rPr lang="en-US" sz="4000" dirty="0" err="1" smtClean="0"/>
              <a:t>Pengembang</a:t>
            </a:r>
            <a:r>
              <a:rPr lang="en-US" sz="4000" dirty="0" smtClean="0"/>
              <a:t> </a:t>
            </a:r>
            <a:r>
              <a:rPr lang="en-US" sz="4000" dirty="0" err="1" smtClean="0"/>
              <a:t>Bisnis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Biro </a:t>
            </a:r>
            <a:r>
              <a:rPr lang="en-US" sz="4000" dirty="0" err="1" smtClean="0"/>
              <a:t>Administrasi</a:t>
            </a:r>
            <a:r>
              <a:rPr lang="en-US" sz="4000" dirty="0" smtClean="0"/>
              <a:t> </a:t>
            </a:r>
            <a:r>
              <a:rPr lang="en-US" sz="4000" dirty="0" err="1" smtClean="0"/>
              <a:t>Akademik</a:t>
            </a:r>
            <a:r>
              <a:rPr lang="en-US" sz="4000" dirty="0" smtClean="0"/>
              <a:t> </a:t>
            </a:r>
            <a:r>
              <a:rPr lang="en-US" sz="4000" dirty="0" err="1" smtClean="0"/>
              <a:t>Kemahasiswaan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Kerjasama</a:t>
            </a:r>
            <a:r>
              <a:rPr lang="en-US" sz="4000" dirty="0" smtClean="0"/>
              <a:t> (BAAKK)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Biro </a:t>
            </a:r>
            <a:r>
              <a:rPr lang="en-US" sz="4000" dirty="0" err="1" smtClean="0"/>
              <a:t>Administrasi</a:t>
            </a:r>
            <a:r>
              <a:rPr lang="en-US" sz="4000" dirty="0" smtClean="0"/>
              <a:t> </a:t>
            </a:r>
            <a:r>
              <a:rPr lang="en-US" sz="4000" dirty="0" err="1" smtClean="0"/>
              <a:t>Umum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Kepegawaian</a:t>
            </a:r>
            <a:r>
              <a:rPr lang="en-US" sz="4000" dirty="0" smtClean="0"/>
              <a:t> (BAUK)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Biro </a:t>
            </a:r>
            <a:r>
              <a:rPr lang="en-US" sz="4000" dirty="0" err="1" smtClean="0"/>
              <a:t>Administrasi</a:t>
            </a:r>
            <a:r>
              <a:rPr lang="en-US" sz="4000" dirty="0" smtClean="0"/>
              <a:t> </a:t>
            </a:r>
            <a:r>
              <a:rPr lang="en-US" sz="4000" dirty="0" err="1" smtClean="0"/>
              <a:t>Perencanaan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Keuangan</a:t>
            </a:r>
            <a:r>
              <a:rPr lang="en-US" sz="4000" dirty="0" smtClean="0"/>
              <a:t> (BAPK)</a:t>
            </a:r>
          </a:p>
        </p:txBody>
      </p:sp>
    </p:spTree>
    <p:extLst>
      <p:ext uri="{BB962C8B-B14F-4D97-AF65-F5344CB8AC3E}">
        <p14:creationId xmlns:p14="http://schemas.microsoft.com/office/powerpoint/2010/main" val="22066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5616" y="116632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ORGAN DAN UNIT UNNES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116027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Fakultas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Program </a:t>
            </a:r>
            <a:r>
              <a:rPr lang="en-US" sz="4000" dirty="0" err="1" smtClean="0"/>
              <a:t>Pascasarjana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Program </a:t>
            </a:r>
            <a:r>
              <a:rPr lang="en-US" sz="4000" dirty="0" err="1" smtClean="0"/>
              <a:t>Pendidikan</a:t>
            </a:r>
            <a:r>
              <a:rPr lang="en-US" sz="4000" dirty="0" smtClean="0"/>
              <a:t> </a:t>
            </a:r>
            <a:r>
              <a:rPr lang="en-US" sz="4000" dirty="0" err="1" smtClean="0"/>
              <a:t>Profesi</a:t>
            </a:r>
            <a:r>
              <a:rPr lang="en-US" sz="4000" dirty="0" smtClean="0"/>
              <a:t> Guru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Lembaga</a:t>
            </a: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Jurusan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Pusat</a:t>
            </a:r>
            <a:r>
              <a:rPr lang="en-US" sz="4000" dirty="0" smtClean="0"/>
              <a:t>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Unit </a:t>
            </a:r>
            <a:r>
              <a:rPr lang="en-US" sz="4000" dirty="0" err="1" smtClean="0"/>
              <a:t>Pelaksana</a:t>
            </a:r>
            <a:r>
              <a:rPr lang="en-US" sz="4000" dirty="0" smtClean="0"/>
              <a:t> </a:t>
            </a:r>
            <a:r>
              <a:rPr lang="en-US" sz="4000" dirty="0" err="1" smtClean="0"/>
              <a:t>Teknis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2176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27470" y="476672"/>
            <a:ext cx="186035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  <a:cs typeface="Kalinga" pitchFamily="34" charset="0"/>
              </a:rPr>
              <a:t>VISI</a:t>
            </a:r>
            <a:endParaRPr lang="id-ID" sz="6000" b="1" dirty="0">
              <a:solidFill>
                <a:schemeClr val="tx1">
                  <a:lumMod val="95000"/>
                  <a:lumOff val="5000"/>
                </a:schemeClr>
              </a:solidFill>
              <a:latin typeface="Helvetica" pitchFamily="34" charset="0"/>
              <a:cs typeface="Kaling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115616" y="1988840"/>
            <a:ext cx="7776864" cy="33843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Unnes</a:t>
            </a:r>
            <a:r>
              <a:rPr lang="es-ES" sz="40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sebagai</a:t>
            </a:r>
            <a:r>
              <a:rPr lang="es-ES" sz="40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sz="4000" b="1" dirty="0" err="1">
                <a:latin typeface="Adobe Gothic Std B" pitchFamily="34" charset="-128"/>
                <a:ea typeface="Adobe Gothic Std B" pitchFamily="34" charset="-128"/>
              </a:rPr>
              <a:t>U</a:t>
            </a: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niversitas</a:t>
            </a:r>
            <a:r>
              <a:rPr lang="es-ES" sz="40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sz="4000" b="1" dirty="0" err="1">
                <a:latin typeface="Adobe Gothic Std B" pitchFamily="34" charset="-128"/>
                <a:ea typeface="Adobe Gothic Std B" pitchFamily="34" charset="-128"/>
              </a:rPr>
              <a:t>K</a:t>
            </a: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onservasi</a:t>
            </a:r>
            <a:r>
              <a:rPr lang="es-ES" sz="4000" b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bertaraf</a:t>
            </a:r>
            <a:r>
              <a:rPr lang="id-ID" sz="4000" b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id-ID" sz="4000" b="1" dirty="0" smtClean="0">
                <a:latin typeface="Adobe Gothic Std B" pitchFamily="34" charset="-128"/>
                <a:ea typeface="Adobe Gothic Std B" pitchFamily="34" charset="-128"/>
              </a:rPr>
              <a:t>i</a:t>
            </a: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nternasional</a:t>
            </a:r>
            <a:r>
              <a:rPr lang="es-ES" sz="4000" b="1" dirty="0" smtClean="0">
                <a:latin typeface="Adobe Gothic Std B" pitchFamily="34" charset="-128"/>
                <a:ea typeface="Adobe Gothic Std B" pitchFamily="34" charset="-128"/>
              </a:rPr>
              <a:t> yang </a:t>
            </a: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sehat</a:t>
            </a:r>
            <a:r>
              <a:rPr lang="es-ES" sz="4000" b="1" dirty="0" smtClean="0">
                <a:latin typeface="Adobe Gothic Std B" pitchFamily="34" charset="-128"/>
                <a:ea typeface="Adobe Gothic Std B" pitchFamily="34" charset="-128"/>
              </a:rPr>
              <a:t>, </a:t>
            </a: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unggul</a:t>
            </a:r>
            <a:r>
              <a:rPr lang="es-ES" sz="4000" b="1" dirty="0" smtClean="0">
                <a:latin typeface="Adobe Gothic Std B" pitchFamily="34" charset="-128"/>
                <a:ea typeface="Adobe Gothic Std B" pitchFamily="34" charset="-128"/>
              </a:rPr>
              <a:t>, dan </a:t>
            </a: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sejahtera</a:t>
            </a:r>
            <a:r>
              <a:rPr lang="es-ES" sz="4000" b="1" dirty="0" smtClean="0">
                <a:latin typeface="Adobe Gothic Std B" pitchFamily="34" charset="-128"/>
                <a:ea typeface="Adobe Gothic Std B" pitchFamily="34" charset="-128"/>
              </a:rPr>
              <a:t> pada </a:t>
            </a:r>
            <a:r>
              <a:rPr lang="es-ES" sz="4000" b="1" dirty="0" err="1" smtClean="0">
                <a:latin typeface="Adobe Gothic Std B" pitchFamily="34" charset="-128"/>
                <a:ea typeface="Adobe Gothic Std B" pitchFamily="34" charset="-128"/>
              </a:rPr>
              <a:t>tahun</a:t>
            </a:r>
            <a:r>
              <a:rPr lang="es-ES" sz="4000" b="1" dirty="0" smtClean="0">
                <a:latin typeface="Adobe Gothic Std B" pitchFamily="34" charset="-128"/>
                <a:ea typeface="Adobe Gothic Std B" pitchFamily="34" charset="-128"/>
              </a:rPr>
              <a:t> 2020.</a:t>
            </a:r>
            <a:endParaRPr lang="en-US" sz="4000" b="1" dirty="0" smtClean="0">
              <a:latin typeface="Adobe Gothic Std B" pitchFamily="34" charset="-128"/>
              <a:ea typeface="Adobe Gothic Std B" pitchFamily="34" charset="-128"/>
            </a:endParaRPr>
          </a:p>
          <a:p>
            <a:pPr>
              <a:defRPr/>
            </a:pPr>
            <a:endParaRPr lang="en-US" sz="40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102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584" y="404664"/>
            <a:ext cx="7772400" cy="547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Kalinga" pitchFamily="34" charset="0"/>
              </a:rPr>
              <a:t>DOSEN</a:t>
            </a:r>
            <a:endParaRPr lang="id-ID" sz="54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Kaling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592" cy="10527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4744"/>
            <a:ext cx="8820472" cy="7200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23728" y="370873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>
                <a:latin typeface="Helvetica" pitchFamily="34" charset="0"/>
              </a:rPr>
              <a:t>1048</a:t>
            </a:r>
            <a:endParaRPr lang="id-ID" sz="3200" dirty="0">
              <a:latin typeface="Helvetica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8" y="1489640"/>
            <a:ext cx="7972752" cy="492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0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7584" y="404664"/>
            <a:ext cx="7772400" cy="547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Kalinga" pitchFamily="34" charset="0"/>
              </a:rPr>
              <a:t>BEASISWA DI UNNES</a:t>
            </a:r>
            <a:endParaRPr lang="id-ID" sz="54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Kaling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9592" cy="105273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24744"/>
            <a:ext cx="8820472" cy="72008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1496972"/>
            <a:ext cx="91440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id-ID" sz="3600" dirty="0" smtClean="0">
                <a:latin typeface="Arial" charset="0"/>
                <a:cs typeface="Arial" charset="0"/>
              </a:rPr>
              <a:t>PPA, BBM, Supersemar, Angkasa </a:t>
            </a:r>
            <a:r>
              <a:rPr lang="id-ID" sz="3600" dirty="0">
                <a:latin typeface="Arial" charset="0"/>
                <a:cs typeface="Arial" charset="0"/>
              </a:rPr>
              <a:t>Pura </a:t>
            </a:r>
            <a:r>
              <a:rPr lang="id-ID" sz="3600" dirty="0" smtClean="0">
                <a:latin typeface="Arial" charset="0"/>
                <a:cs typeface="Arial" charset="0"/>
              </a:rPr>
              <a:t>II, BI, BRI, Pemprov Jateng, PT </a:t>
            </a:r>
            <a:r>
              <a:rPr lang="id-ID" sz="3600" dirty="0">
                <a:latin typeface="Arial" charset="0"/>
                <a:cs typeface="Arial" charset="0"/>
              </a:rPr>
              <a:t>Djarum, Beasiswa </a:t>
            </a:r>
            <a:r>
              <a:rPr lang="id-ID" sz="3600" dirty="0" smtClean="0">
                <a:latin typeface="Arial" charset="0"/>
                <a:cs typeface="Arial" charset="0"/>
              </a:rPr>
              <a:t>Unggulan, Beasiswa Setiakawan, Bidik Misi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>
                <a:latin typeface="Arial" charset="0"/>
                <a:cs typeface="Arial" charset="0"/>
              </a:rPr>
              <a:t>T</a:t>
            </a:r>
            <a:r>
              <a:rPr lang="id-ID" sz="3600" dirty="0" smtClean="0">
                <a:latin typeface="Arial" charset="0"/>
                <a:cs typeface="Arial" charset="0"/>
              </a:rPr>
              <a:t>ak </a:t>
            </a:r>
            <a:r>
              <a:rPr lang="id-ID" sz="3600" dirty="0">
                <a:latin typeface="Arial" charset="0"/>
                <a:cs typeface="Arial" charset="0"/>
              </a:rPr>
              <a:t>kurang dari 5.100 mahasiswa menerima </a:t>
            </a:r>
            <a:r>
              <a:rPr lang="id-ID" sz="3600" dirty="0" smtClean="0">
                <a:latin typeface="Arial" charset="0"/>
                <a:cs typeface="Arial" charset="0"/>
              </a:rPr>
              <a:t>beasiswa</a:t>
            </a:r>
          </a:p>
          <a:p>
            <a:pPr marL="571500" indent="-571500">
              <a:buFont typeface="Arial"/>
              <a:buChar char="•"/>
            </a:pPr>
            <a:r>
              <a:rPr lang="id-ID" sz="3600" dirty="0" smtClean="0">
                <a:latin typeface="Arial" charset="0"/>
                <a:cs typeface="Arial" charset="0"/>
              </a:rPr>
              <a:t>Lebih </a:t>
            </a:r>
            <a:r>
              <a:rPr lang="id-ID" sz="3600" dirty="0">
                <a:latin typeface="Arial" charset="0"/>
                <a:cs typeface="Arial" charset="0"/>
              </a:rPr>
              <a:t>dari 20% mahasiswa </a:t>
            </a:r>
            <a:r>
              <a:rPr lang="id-ID" sz="3600" dirty="0" smtClean="0">
                <a:latin typeface="Arial" charset="0"/>
                <a:cs typeface="Arial" charset="0"/>
              </a:rPr>
              <a:t>baru </a:t>
            </a:r>
            <a:r>
              <a:rPr lang="id-ID" sz="3600" dirty="0">
                <a:latin typeface="Arial" charset="0"/>
                <a:cs typeface="Arial" charset="0"/>
              </a:rPr>
              <a:t>bebas dari segala biaya kuliah</a:t>
            </a:r>
            <a:r>
              <a:rPr lang="en-US" sz="3600" dirty="0">
                <a:latin typeface="Arial" charset="0"/>
                <a:cs typeface="Arial" charset="0"/>
              </a:rPr>
              <a:t>.</a:t>
            </a:r>
            <a:endParaRPr lang="id-ID" sz="3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1560" y="2852936"/>
            <a:ext cx="7772400" cy="1066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  <a:cs typeface="Kalinga" pitchFamily="34" charset="0"/>
              </a:rPr>
              <a:t>Terima Kasih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  <a:cs typeface="Kaling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043608" y="1196752"/>
            <a:ext cx="8028384" cy="51125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yang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bertaraf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di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kependidikan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non </a:t>
            </a:r>
            <a:r>
              <a:rPr lang="en-US" dirty="0" err="1"/>
              <a:t>kependidikan</a:t>
            </a:r>
            <a:r>
              <a:rPr lang="en-US" dirty="0"/>
              <a:t>; </a:t>
            </a:r>
          </a:p>
          <a:p>
            <a:r>
              <a:rPr lang="en-US" dirty="0" err="1" smtClean="0"/>
              <a:t>mengembangkan</a:t>
            </a:r>
            <a:r>
              <a:rPr lang="en-US" dirty="0"/>
              <a:t>, </a:t>
            </a:r>
            <a:r>
              <a:rPr lang="en-US" dirty="0" err="1"/>
              <a:t>menciptakan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menyebarluaskan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seni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; </a:t>
            </a:r>
          </a:p>
          <a:p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peradaban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 yang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88640"/>
            <a:ext cx="1766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>
                <a:latin typeface="Adobe Gothic Std B" pitchFamily="34" charset="-128"/>
                <a:ea typeface="Adobe Gothic Std B" pitchFamily="34" charset="-128"/>
              </a:rPr>
              <a:t>M</a:t>
            </a:r>
            <a:r>
              <a:rPr lang="id-ID" sz="6000" b="1" dirty="0" smtClean="0">
                <a:latin typeface="Adobe Gothic Std B" pitchFamily="34" charset="-128"/>
                <a:ea typeface="Adobe Gothic Std B" pitchFamily="34" charset="-128"/>
              </a:rPr>
              <a:t>ISI</a:t>
            </a:r>
            <a:endParaRPr lang="id-ID" sz="6000" b="1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65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3305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 smtClean="0">
                <a:latin typeface="Adobe Gothic Std B" pitchFamily="34" charset="-128"/>
                <a:ea typeface="Adobe Gothic Std B" pitchFamily="34" charset="-128"/>
              </a:rPr>
              <a:t>TUJUAN</a:t>
            </a:r>
            <a:endParaRPr lang="id-ID" sz="6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55679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err="1" smtClean="0"/>
              <a:t>menghasilkan</a:t>
            </a:r>
            <a:r>
              <a:rPr lang="en-US" sz="3200" dirty="0" smtClean="0"/>
              <a:t> </a:t>
            </a:r>
            <a:r>
              <a:rPr lang="en-US" sz="3200" dirty="0" err="1"/>
              <a:t>tenaga</a:t>
            </a:r>
            <a:r>
              <a:rPr lang="en-US" sz="3200" dirty="0"/>
              <a:t> </a:t>
            </a:r>
            <a:r>
              <a:rPr lang="en-US" sz="3200" dirty="0" err="1"/>
              <a:t>akademik</a:t>
            </a:r>
            <a:r>
              <a:rPr lang="en-US" sz="3200" dirty="0"/>
              <a:t>, </a:t>
            </a:r>
            <a:r>
              <a:rPr lang="en-US" sz="3200" dirty="0" err="1"/>
              <a:t>profesi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vokasi</a:t>
            </a:r>
            <a:r>
              <a:rPr lang="en-US" sz="3200" dirty="0"/>
              <a:t> </a:t>
            </a:r>
            <a:r>
              <a:rPr lang="en-US" sz="3200" dirty="0" smtClean="0"/>
              <a:t>yang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/>
              <a:t>kompetensi</a:t>
            </a:r>
            <a:r>
              <a:rPr lang="en-US" sz="3200" dirty="0"/>
              <a:t> </a:t>
            </a:r>
            <a:r>
              <a:rPr lang="en-US" sz="3200" dirty="0" err="1"/>
              <a:t>unggul</a:t>
            </a:r>
            <a:r>
              <a:rPr lang="en-US" sz="3200" dirty="0"/>
              <a:t>; 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err="1" smtClean="0"/>
              <a:t>menghasilkan</a:t>
            </a:r>
            <a:r>
              <a:rPr lang="en-US" sz="3200" dirty="0" smtClean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menyebarluaskan</a:t>
            </a:r>
            <a:r>
              <a:rPr lang="en-US" sz="3200" dirty="0"/>
              <a:t> </a:t>
            </a:r>
            <a:r>
              <a:rPr lang="en-US" sz="3200" dirty="0" err="1"/>
              <a:t>karya</a:t>
            </a:r>
            <a:r>
              <a:rPr lang="en-US" sz="3200" dirty="0"/>
              <a:t> </a:t>
            </a:r>
            <a:r>
              <a:rPr lang="en-US" sz="3200" dirty="0" err="1"/>
              <a:t>ilmu</a:t>
            </a:r>
            <a:r>
              <a:rPr lang="en-US" sz="3200" dirty="0"/>
              <a:t> </a:t>
            </a:r>
            <a:r>
              <a:rPr lang="en-US" sz="3200" dirty="0" err="1"/>
              <a:t>pengetahuan</a:t>
            </a:r>
            <a:r>
              <a:rPr lang="en-US" sz="3200" dirty="0"/>
              <a:t>, </a:t>
            </a:r>
            <a:r>
              <a:rPr lang="en-US" sz="3200" dirty="0" err="1"/>
              <a:t>teknologi</a:t>
            </a:r>
            <a:r>
              <a:rPr lang="en-US" sz="3200" dirty="0"/>
              <a:t>, </a:t>
            </a:r>
            <a:r>
              <a:rPr lang="en-US" sz="3200" dirty="0" err="1"/>
              <a:t>seni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olah</a:t>
            </a:r>
            <a:r>
              <a:rPr lang="en-US" sz="3200" dirty="0"/>
              <a:t> raga; </a:t>
            </a: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err="1" smtClean="0"/>
              <a:t>menghasilkan</a:t>
            </a:r>
            <a:r>
              <a:rPr lang="en-US" sz="3200" dirty="0" smtClean="0"/>
              <a:t> </a:t>
            </a:r>
            <a:r>
              <a:rPr lang="en-US" sz="3200" dirty="0" err="1"/>
              <a:t>kebudayaan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peradaban</a:t>
            </a:r>
            <a:r>
              <a:rPr lang="en-US" sz="3200" dirty="0"/>
              <a:t> </a:t>
            </a:r>
            <a:r>
              <a:rPr lang="en-US" sz="3200" dirty="0" err="1"/>
              <a:t>bangsa</a:t>
            </a:r>
            <a:r>
              <a:rPr lang="en-US" sz="3200" dirty="0"/>
              <a:t> yang </a:t>
            </a:r>
            <a:r>
              <a:rPr lang="en-US" sz="3200" dirty="0" err="1"/>
              <a:t>berlandaskan</a:t>
            </a:r>
            <a:r>
              <a:rPr lang="en-US" sz="3200" dirty="0"/>
              <a:t> </a:t>
            </a:r>
            <a:r>
              <a:rPr lang="en-US" sz="3200" dirty="0" err="1"/>
              <a:t>nilai-nilai</a:t>
            </a:r>
            <a:r>
              <a:rPr lang="en-US" sz="3200" dirty="0"/>
              <a:t> </a:t>
            </a:r>
            <a:r>
              <a:rPr lang="en-US" sz="3200" dirty="0" err="1"/>
              <a:t>konservasi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16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1187624" y="292494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PIMPINAN UNNES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351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3419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 smtClean="0">
                <a:latin typeface="Adobe Gothic Std B" pitchFamily="34" charset="-128"/>
                <a:ea typeface="Adobe Gothic Std B" pitchFamily="34" charset="-128"/>
              </a:rPr>
              <a:t>REKTOR</a:t>
            </a:r>
            <a:endParaRPr lang="id-ID" sz="60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2" descr="E:\Kantor\PPA\pejabat\pak-rekt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r="20989"/>
          <a:stretch/>
        </p:blipFill>
        <p:spPr bwMode="auto">
          <a:xfrm>
            <a:off x="2339752" y="1589356"/>
            <a:ext cx="3923709" cy="36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9552" y="5301208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Prof. Dr. </a:t>
            </a:r>
            <a:r>
              <a:rPr lang="en-US" sz="4000" dirty="0" err="1" smtClean="0"/>
              <a:t>Sudijono</a:t>
            </a:r>
            <a:r>
              <a:rPr lang="en-US" sz="4000" dirty="0" smtClean="0"/>
              <a:t> </a:t>
            </a:r>
            <a:r>
              <a:rPr lang="en-US" sz="4000" dirty="0" err="1" smtClean="0"/>
              <a:t>Sastroatmodjo</a:t>
            </a:r>
            <a:r>
              <a:rPr lang="en-US" sz="4000" dirty="0" smtClean="0"/>
              <a:t>, </a:t>
            </a:r>
            <a:r>
              <a:rPr lang="en-US" sz="4000" dirty="0" err="1" smtClean="0"/>
              <a:t>M.Si</a:t>
            </a:r>
            <a:r>
              <a:rPr lang="en-US" sz="4000" dirty="0" smtClean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3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6773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PEMBANTU REKTOR I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229200"/>
            <a:ext cx="6444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Dr. </a:t>
            </a:r>
            <a:r>
              <a:rPr lang="en-US" sz="4000" dirty="0" err="1" smtClean="0"/>
              <a:t>Agus</a:t>
            </a:r>
            <a:r>
              <a:rPr lang="en-US" sz="4000" dirty="0" smtClean="0"/>
              <a:t> </a:t>
            </a:r>
            <a:r>
              <a:rPr lang="en-US" sz="4000" dirty="0" err="1" smtClean="0"/>
              <a:t>Wahyudin</a:t>
            </a:r>
            <a:r>
              <a:rPr lang="en-US" sz="4000" dirty="0" smtClean="0"/>
              <a:t>, </a:t>
            </a:r>
            <a:r>
              <a:rPr lang="en-US" sz="4000" dirty="0" err="1" smtClean="0"/>
              <a:t>M.Si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pic>
        <p:nvPicPr>
          <p:cNvPr id="10" name="Picture 2" descr="E:\Kantor\PPA\pejabat\Agus Wahyudin nyeng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1159" r="2641" b="4943"/>
          <a:stretch/>
        </p:blipFill>
        <p:spPr bwMode="auto">
          <a:xfrm>
            <a:off x="3635896" y="1484784"/>
            <a:ext cx="5156991" cy="36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6944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PEMBANTU REKTOR II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5013176"/>
            <a:ext cx="514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Dr. </a:t>
            </a:r>
            <a:r>
              <a:rPr lang="en-US" sz="4000" dirty="0" err="1"/>
              <a:t>W</a:t>
            </a:r>
            <a:r>
              <a:rPr lang="en-US" sz="4000" dirty="0" err="1" smtClean="0"/>
              <a:t>ahyono</a:t>
            </a:r>
            <a:r>
              <a:rPr lang="en-US" sz="4000" dirty="0" smtClean="0"/>
              <a:t>, MM</a:t>
            </a:r>
            <a:endParaRPr lang="en-US" sz="4000" dirty="0"/>
          </a:p>
        </p:txBody>
      </p:sp>
      <p:pic>
        <p:nvPicPr>
          <p:cNvPr id="8" name="Picture 2" descr="E:\Kantor\PPA\pejabat\Wahyo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472000" cy="3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15616" cy="1196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88640"/>
            <a:ext cx="7115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dirty="0" smtClean="0">
                <a:latin typeface="Adobe Gothic Std B" pitchFamily="34" charset="-128"/>
                <a:ea typeface="Adobe Gothic Std B" pitchFamily="34" charset="-128"/>
              </a:rPr>
              <a:t>PEMBANTU REKTOR III</a:t>
            </a:r>
            <a:endParaRPr lang="id-ID" sz="4800" b="1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3848" y="5301208"/>
            <a:ext cx="5544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Prof. Dr. </a:t>
            </a:r>
            <a:r>
              <a:rPr lang="en-US" sz="4000" dirty="0" err="1" smtClean="0"/>
              <a:t>Masrukhi</a:t>
            </a:r>
            <a:r>
              <a:rPr lang="en-US" sz="4000" dirty="0" smtClean="0"/>
              <a:t>, </a:t>
            </a:r>
            <a:r>
              <a:rPr lang="en-US" sz="4000" dirty="0" err="1" smtClean="0"/>
              <a:t>M.Pd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10" name="Picture 2" descr="E:\Kantor\PPA\pejabat\masrukh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0"/>
          <a:stretch/>
        </p:blipFill>
        <p:spPr bwMode="auto">
          <a:xfrm>
            <a:off x="139420" y="1484784"/>
            <a:ext cx="3031609" cy="46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2972</TotalTime>
  <Words>404</Words>
  <Application>Microsoft Macintosh PowerPoint</Application>
  <PresentationFormat>On-screen Show (4:3)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PPA 2012  PROGRAM PENGENALAN AKADEMIK UNIVERSITAS NEGERI SEMARANG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Ali Formen</cp:lastModifiedBy>
  <cp:revision>144</cp:revision>
  <dcterms:created xsi:type="dcterms:W3CDTF">2012-07-13T01:42:11Z</dcterms:created>
  <dcterms:modified xsi:type="dcterms:W3CDTF">2012-08-27T06:24:25Z</dcterms:modified>
</cp:coreProperties>
</file>