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4" r:id="rId2"/>
    <p:sldId id="261" r:id="rId3"/>
    <p:sldId id="266" r:id="rId4"/>
    <p:sldId id="269" r:id="rId5"/>
    <p:sldId id="268" r:id="rId6"/>
    <p:sldId id="287" r:id="rId7"/>
    <p:sldId id="288" r:id="rId8"/>
    <p:sldId id="290" r:id="rId9"/>
    <p:sldId id="291" r:id="rId10"/>
    <p:sldId id="292" r:id="rId11"/>
    <p:sldId id="293" r:id="rId12"/>
    <p:sldId id="294" r:id="rId13"/>
    <p:sldId id="285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CC"/>
    <a:srgbClr val="996633"/>
    <a:srgbClr val="CCCC00"/>
    <a:srgbClr val="339933"/>
    <a:srgbClr val="FFFF99"/>
    <a:srgbClr val="B2B2B2"/>
    <a:srgbClr val="FF9900"/>
    <a:srgbClr val="663300"/>
    <a:srgbClr val="FF00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346" autoAdjust="0"/>
    <p:restoredTop sz="94660"/>
  </p:normalViewPr>
  <p:slideViewPr>
    <p:cSldViewPr>
      <p:cViewPr varScale="1">
        <p:scale>
          <a:sx n="69" d="100"/>
          <a:sy n="69" d="100"/>
        </p:scale>
        <p:origin x="-5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03F0B3-B0F6-470E-B49A-AEE32BE5262D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05190-8806-434E-B117-247D539176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05190-8806-434E-B117-247D5391760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305190-8806-434E-B117-247D53917608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52400"/>
            <a:ext cx="9144000" cy="552450"/>
          </a:xfrm>
        </p:spPr>
        <p:txBody>
          <a:bodyPr/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762000"/>
            <a:ext cx="9144000" cy="3810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0" y="6689725"/>
            <a:ext cx="2133600" cy="16827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689725"/>
            <a:ext cx="2133600" cy="168275"/>
          </a:xfrm>
        </p:spPr>
        <p:txBody>
          <a:bodyPr/>
          <a:lstStyle>
            <a:lvl1pPr>
              <a:defRPr b="0">
                <a:latin typeface="Arial Black" pitchFamily="34" charset="0"/>
              </a:defRPr>
            </a:lvl1pPr>
          </a:lstStyle>
          <a:p>
            <a:fld id="{966B7B68-E08F-402B-A3DF-B9FBCB5249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3B65F5-D579-42B4-A811-86D6FBE06D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8ED62-5CA6-4B0B-87A2-BD5D6FF2CB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820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838200"/>
            <a:ext cx="41148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114800" cy="5486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661150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689725"/>
            <a:ext cx="2895600" cy="1682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0400" y="6689725"/>
            <a:ext cx="2133600" cy="136525"/>
          </a:xfrm>
        </p:spPr>
        <p:txBody>
          <a:bodyPr/>
          <a:lstStyle>
            <a:lvl1pPr>
              <a:defRPr/>
            </a:lvl1pPr>
          </a:lstStyle>
          <a:p>
            <a:fld id="{F8457B28-59F8-4F6D-930B-BA4068F256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81000" y="381000"/>
            <a:ext cx="83820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838200"/>
            <a:ext cx="41148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838200"/>
            <a:ext cx="41148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81000" y="3657600"/>
            <a:ext cx="41148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657600"/>
            <a:ext cx="4114800" cy="2667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0" y="6661150"/>
            <a:ext cx="2133600" cy="1968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689725"/>
            <a:ext cx="2895600" cy="1682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010400" y="6689725"/>
            <a:ext cx="2133600" cy="136525"/>
          </a:xfrm>
        </p:spPr>
        <p:txBody>
          <a:bodyPr/>
          <a:lstStyle>
            <a:lvl1pPr>
              <a:defRPr/>
            </a:lvl1pPr>
          </a:lstStyle>
          <a:p>
            <a:fld id="{B146B218-835B-49AD-B3C7-834D7C52547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F44BE3-7D86-4890-96A6-6C641DBB03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62D13A-9C4F-4DA7-8DE9-EF00B79C0EA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838200"/>
            <a:ext cx="411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1148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C47180-F31C-4E84-8F09-6513DAEBF1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A43E9F-9D7E-4C03-8E13-AFFC6A694B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27A325-AAE2-4AFA-9315-93AEC97FF3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D1F8E6-C363-497B-98DF-5CA11B4DD2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BEC6EE-6174-488E-99FF-0B68FF3722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15CF8B-3FF3-4C95-AFF4-32618E39316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838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838200"/>
            <a:ext cx="8382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661150"/>
            <a:ext cx="2133600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689725"/>
            <a:ext cx="28956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800" b="1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689725"/>
            <a:ext cx="21336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b="1">
                <a:solidFill>
                  <a:schemeClr val="bg1"/>
                </a:solidFill>
                <a:latin typeface="+mn-lt"/>
              </a:defRPr>
            </a:lvl1pPr>
          </a:lstStyle>
          <a:p>
            <a:fld id="{9E9EAF6A-4EA6-4E76-ACAC-7CE02B1F7D3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>
    <p:fade thruBlk="1"/>
  </p:transition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Impact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200000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SzPct val="200000"/>
        <a:defRPr sz="20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200000"/>
        <a:defRPr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200000"/>
        <a:defRPr sz="16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7" Type="http://schemas.openxmlformats.org/officeDocument/2006/relationships/image" Target="../media/image5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3.xml"/><Relationship Id="rId5" Type="http://schemas.openxmlformats.org/officeDocument/2006/relationships/slide" Target="slide8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slide" Target="slide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981200"/>
            <a:ext cx="6324600" cy="4724400"/>
          </a:xfrm>
          <a:noFill/>
          <a:ln/>
        </p:spPr>
        <p:txBody>
          <a:bodyPr/>
          <a:lstStyle/>
          <a:p>
            <a:pPr marL="0" indent="0"/>
            <a:r>
              <a:rPr lang="en-US" sz="1800" dirty="0">
                <a:solidFill>
                  <a:srgbClr val="5F5F5F"/>
                </a:solidFill>
                <a:latin typeface="Microstyle Bold Extended ATT" pitchFamily="2" charset="0"/>
              </a:rPr>
              <a:t>Your subtopic goes here</a:t>
            </a:r>
          </a:p>
        </p:txBody>
      </p:sp>
      <p:pic>
        <p:nvPicPr>
          <p:cNvPr id="6" name="Picture 15" descr="progb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6477000"/>
            <a:ext cx="6324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logotran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62401" y="0"/>
            <a:ext cx="1219200" cy="11398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609600" y="4876800"/>
            <a:ext cx="510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 smtClean="0">
                <a:solidFill>
                  <a:schemeClr val="tx2"/>
                </a:solidFill>
                <a:latin typeface="Agency FB" pitchFamily="34" charset="0"/>
              </a:rPr>
              <a:t>Bidang</a:t>
            </a:r>
            <a:r>
              <a:rPr lang="en-US" sz="3600" b="1" dirty="0" smtClean="0">
                <a:solidFill>
                  <a:schemeClr val="tx2"/>
                </a:solidFill>
                <a:latin typeface="Agency FB" pitchFamily="34" charset="0"/>
              </a:rPr>
              <a:t> </a:t>
            </a:r>
            <a:r>
              <a:rPr lang="en-US" sz="3600" b="1" dirty="0" err="1" smtClean="0">
                <a:solidFill>
                  <a:schemeClr val="tx2"/>
                </a:solidFill>
                <a:latin typeface="Agency FB" pitchFamily="34" charset="0"/>
              </a:rPr>
              <a:t>Kemahasiswaan</a:t>
            </a:r>
            <a:endParaRPr lang="en-US" sz="3600" b="1" dirty="0">
              <a:solidFill>
                <a:schemeClr val="tx2"/>
              </a:solidFill>
              <a:latin typeface="Agency FB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flipH="1">
            <a:off x="0" y="5638800"/>
            <a:ext cx="617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latin typeface="Agency FB" pitchFamily="34" charset="0"/>
              </a:rPr>
              <a:t>UNIVERSITAS NEGERI SEMARANG </a:t>
            </a:r>
            <a:endParaRPr lang="en-US" sz="3600" b="1" dirty="0">
              <a:latin typeface="Agency FB" pitchFamily="34" charset="0"/>
            </a:endParaRPr>
          </a:p>
        </p:txBody>
      </p:sp>
      <p:sp>
        <p:nvSpPr>
          <p:cNvPr id="14" name="Rectangle 13">
            <a:hlinkClick r:id="" action="ppaction://hlinkshowjump?jump=nextslide"/>
            <a:hlinkHover r:id="" action="ppaction://noaction" highlightClick="1"/>
          </p:cNvPr>
          <p:cNvSpPr/>
          <p:nvPr/>
        </p:nvSpPr>
        <p:spPr>
          <a:xfrm>
            <a:off x="6934200" y="2209800"/>
            <a:ext cx="1981200" cy="685800"/>
          </a:xfrm>
          <a:prstGeom prst="rect">
            <a:avLst/>
          </a:prstGeom>
          <a:gradFill flip="none" rotWithShape="1">
            <a:gsLst>
              <a:gs pos="0">
                <a:srgbClr val="CCCC00">
                  <a:tint val="66000"/>
                  <a:satMod val="160000"/>
                </a:srgbClr>
              </a:gs>
              <a:gs pos="50000">
                <a:srgbClr val="CCCC00">
                  <a:tint val="44500"/>
                  <a:satMod val="160000"/>
                </a:srgbClr>
              </a:gs>
              <a:gs pos="100000">
                <a:srgbClr val="CCCC00">
                  <a:tint val="23500"/>
                  <a:satMod val="160000"/>
                </a:srgbClr>
              </a:gs>
            </a:gsLst>
            <a:lin ang="27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</a:rPr>
              <a:t>Universitas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5" name="Rectangle 14">
            <a:hlinkClick r:id="rId5" action="ppaction://hlinksldjump"/>
            <a:hlinkHover r:id="" action="ppaction://noaction" highlightClick="1"/>
          </p:cNvPr>
          <p:cNvSpPr/>
          <p:nvPr/>
        </p:nvSpPr>
        <p:spPr>
          <a:xfrm>
            <a:off x="6934200" y="3429000"/>
            <a:ext cx="1981200" cy="609600"/>
          </a:xfrm>
          <a:prstGeom prst="rect">
            <a:avLst/>
          </a:prstGeom>
          <a:gradFill flip="none" rotWithShape="1">
            <a:gsLst>
              <a:gs pos="0">
                <a:srgbClr val="CCCC00">
                  <a:tint val="66000"/>
                  <a:satMod val="160000"/>
                </a:srgbClr>
              </a:gs>
              <a:gs pos="50000">
                <a:srgbClr val="CCCC00">
                  <a:tint val="44500"/>
                  <a:satMod val="160000"/>
                </a:srgbClr>
              </a:gs>
              <a:gs pos="100000">
                <a:srgbClr val="CCCC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</a:rPr>
              <a:t>Fakultas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7" name="Rectangle 16">
            <a:hlinkClick r:id="rId6" action="ppaction://hlinksldjump"/>
            <a:hlinkHover r:id="" action="ppaction://noaction" highlightClick="1"/>
          </p:cNvPr>
          <p:cNvSpPr/>
          <p:nvPr/>
        </p:nvSpPr>
        <p:spPr>
          <a:xfrm>
            <a:off x="6934200" y="4724400"/>
            <a:ext cx="1981200" cy="685800"/>
          </a:xfrm>
          <a:prstGeom prst="rect">
            <a:avLst/>
          </a:prstGeom>
          <a:gradFill flip="none" rotWithShape="1">
            <a:gsLst>
              <a:gs pos="0">
                <a:srgbClr val="CCCC00">
                  <a:tint val="66000"/>
                  <a:satMod val="160000"/>
                </a:srgbClr>
              </a:gs>
              <a:gs pos="50000">
                <a:srgbClr val="CCCC00">
                  <a:tint val="44500"/>
                  <a:satMod val="160000"/>
                </a:srgbClr>
              </a:gs>
              <a:gs pos="100000">
                <a:srgbClr val="CCCC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</a:rPr>
              <a:t>Jurusan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20" name="Rectangle 19">
            <a:hlinkClick r:id="rId6" action="ppaction://hlinksldjump"/>
            <a:hlinkHover r:id="" action="ppaction://noaction" highlightClick="1"/>
          </p:cNvPr>
          <p:cNvSpPr/>
          <p:nvPr/>
        </p:nvSpPr>
        <p:spPr>
          <a:xfrm>
            <a:off x="6934200" y="5867400"/>
            <a:ext cx="1981200" cy="685800"/>
          </a:xfrm>
          <a:prstGeom prst="rect">
            <a:avLst/>
          </a:prstGeom>
          <a:gradFill flip="none" rotWithShape="1">
            <a:gsLst>
              <a:gs pos="0">
                <a:srgbClr val="CCCC00">
                  <a:tint val="66000"/>
                  <a:satMod val="160000"/>
                </a:srgbClr>
              </a:gs>
              <a:gs pos="50000">
                <a:srgbClr val="CCCC00">
                  <a:tint val="44500"/>
                  <a:satMod val="160000"/>
                </a:srgbClr>
              </a:gs>
              <a:gs pos="100000">
                <a:srgbClr val="CCCC0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err="1" smtClean="0">
                <a:solidFill>
                  <a:schemeClr val="tx2"/>
                </a:solidFill>
              </a:rPr>
              <a:t>Penutup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endParaRPr lang="en-US" b="1" dirty="0">
              <a:solidFill>
                <a:schemeClr val="tx2"/>
              </a:solidFill>
            </a:endParaRPr>
          </a:p>
        </p:txBody>
      </p:sp>
      <p:pic>
        <p:nvPicPr>
          <p:cNvPr id="23" name="Picture 2"/>
          <p:cNvPicPr>
            <a:picLocks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28600" y="1981200"/>
            <a:ext cx="6324600" cy="1600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12" name="Rectangle 11"/>
          <p:cNvSpPr/>
          <p:nvPr/>
        </p:nvSpPr>
        <p:spPr>
          <a:xfrm>
            <a:off x="838200" y="3886200"/>
            <a:ext cx="5181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1163638"/>
            <a:r>
              <a:rPr lang="en-US" b="1" dirty="0" err="1" smtClean="0">
                <a:latin typeface="Arial Narrow" pitchFamily="34" charset="0"/>
                <a:ea typeface="Batang" pitchFamily="18" charset="-127"/>
              </a:rPr>
              <a:t>Disampaikan</a:t>
            </a:r>
            <a:r>
              <a:rPr lang="en-US" b="1" dirty="0" smtClean="0">
                <a:latin typeface="Arial Narrow" pitchFamily="34" charset="0"/>
                <a:ea typeface="Batang" pitchFamily="18" charset="-127"/>
              </a:rPr>
              <a:t> </a:t>
            </a:r>
            <a:r>
              <a:rPr lang="en-US" b="1" dirty="0" err="1" smtClean="0">
                <a:latin typeface="Arial Narrow" pitchFamily="34" charset="0"/>
                <a:ea typeface="Batang" pitchFamily="18" charset="-127"/>
              </a:rPr>
              <a:t>pada</a:t>
            </a:r>
            <a:r>
              <a:rPr lang="en-US" b="1" dirty="0" smtClean="0">
                <a:latin typeface="Arial Narrow" pitchFamily="34" charset="0"/>
                <a:ea typeface="Batang" pitchFamily="18" charset="-127"/>
              </a:rPr>
              <a:t> </a:t>
            </a:r>
          </a:p>
          <a:p>
            <a:pPr algn="ctr" defTabSz="1163638"/>
            <a:r>
              <a:rPr lang="id-ID" b="1" dirty="0" smtClean="0">
                <a:latin typeface="Arial Narrow" pitchFamily="34" charset="0"/>
                <a:ea typeface="Batang" pitchFamily="18" charset="-127"/>
              </a:rPr>
              <a:t>PROGRAM PENGENALAN AKADEMIK</a:t>
            </a:r>
            <a:r>
              <a:rPr lang="en-US" b="1" dirty="0" smtClean="0">
                <a:latin typeface="Arial Narrow" pitchFamily="34" charset="0"/>
                <a:ea typeface="Batang" pitchFamily="18" charset="-127"/>
              </a:rPr>
              <a:t> (PPA) 2012</a:t>
            </a:r>
          </a:p>
          <a:p>
            <a:pPr algn="ctr" defTabSz="1163638"/>
            <a:r>
              <a:rPr lang="en-US" b="1" dirty="0" err="1" smtClean="0">
                <a:latin typeface="Arial Narrow" pitchFamily="34" charset="0"/>
                <a:ea typeface="Batang" pitchFamily="18" charset="-127"/>
              </a:rPr>
              <a:t>Oleh</a:t>
            </a:r>
            <a:endParaRPr lang="id-ID" b="1" dirty="0">
              <a:latin typeface="Arial Narrow" pitchFamily="34" charset="0"/>
              <a:ea typeface="Batang" pitchFamily="18" charset="-127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  <p:bldP spid="14" grpId="1" animBg="1"/>
      <p:bldP spid="15" grpId="0" animBg="1"/>
      <p:bldP spid="17" grpId="0" animBg="1"/>
      <p:bldP spid="2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>
          <a:xfrm>
            <a:off x="7543800" y="6374049"/>
            <a:ext cx="562970" cy="407751"/>
          </a:xfrm>
          <a:prstGeom prst="actionButtonHome">
            <a:avLst/>
          </a:prstGeom>
          <a:solidFill>
            <a:srgbClr val="FFC000"/>
          </a:solid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tra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3200400"/>
            <a:ext cx="1585913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610600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Forward or Next 7">
            <a:hlinkClick r:id="" action="ppaction://hlinkshowjump?jump=previousslide" highlightClick="1"/>
          </p:cNvPr>
          <p:cNvSpPr/>
          <p:nvPr/>
        </p:nvSpPr>
        <p:spPr>
          <a:xfrm rot="10800000">
            <a:off x="6608934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6"/>
          <p:cNvSpPr txBox="1">
            <a:spLocks/>
          </p:cNvSpPr>
          <p:nvPr/>
        </p:nvSpPr>
        <p:spPr bwMode="auto">
          <a:xfrm>
            <a:off x="6019800" y="1295400"/>
            <a:ext cx="2362200" cy="457200"/>
          </a:xfrm>
          <a:prstGeom prst="rect">
            <a:avLst/>
          </a:prstGeom>
          <a:solidFill>
            <a:srgbClr val="CCCC00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reflection blurRad="6350" stA="52000" endA="300" endPos="35000" dir="5400000" sy="-100000" algn="bl" rotWithShape="0"/>
            <a:softEdge rad="127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200000"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bg1"/>
                </a:solidFill>
                <a:latin typeface="+mn-lt"/>
              </a:rPr>
              <a:t>BEMF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905001"/>
            <a:ext cx="6553200" cy="58108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0225" indent="-530225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2800" dirty="0" err="1" smtClean="0">
                <a:latin typeface="Constantia" pitchFamily="18" charset="0"/>
              </a:rPr>
              <a:t>Badan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Eksekutif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Mahasiswa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Fakultas</a:t>
            </a:r>
            <a:r>
              <a:rPr lang="en-US" sz="2800" dirty="0" smtClean="0">
                <a:latin typeface="Constantia" pitchFamily="18" charset="0"/>
              </a:rPr>
              <a:t> </a:t>
            </a:r>
          </a:p>
          <a:p>
            <a:pPr marL="530225" indent="-530225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2800" dirty="0" smtClean="0">
                <a:latin typeface="Constantia" pitchFamily="18" charset="0"/>
              </a:rPr>
              <a:t>( BEMF )</a:t>
            </a:r>
          </a:p>
          <a:p>
            <a:pPr marL="530225" indent="-530225">
              <a:spcBef>
                <a:spcPct val="20000"/>
              </a:spcBef>
            </a:pPr>
            <a:r>
              <a:rPr lang="en-US" sz="2200" dirty="0" err="1" smtClean="0">
                <a:latin typeface="Constantia" pitchFamily="18" charset="0"/>
              </a:rPr>
              <a:t>Tugas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Pokok</a:t>
            </a:r>
            <a:r>
              <a:rPr lang="en-US" sz="2200" dirty="0" smtClean="0">
                <a:latin typeface="Constantia" pitchFamily="18" charset="0"/>
              </a:rPr>
              <a:t> :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200" dirty="0" err="1" smtClean="0">
                <a:latin typeface="Constantia" pitchFamily="18" charset="0"/>
              </a:rPr>
              <a:t>Melaksanakan</a:t>
            </a:r>
            <a:r>
              <a:rPr lang="en-US" sz="2200" dirty="0" smtClean="0">
                <a:latin typeface="Constantia" pitchFamily="18" charset="0"/>
              </a:rPr>
              <a:t>  GBHK yang </a:t>
            </a:r>
            <a:r>
              <a:rPr lang="en-US" sz="2200" dirty="0" err="1" smtClean="0">
                <a:latin typeface="Constantia" pitchFamily="18" charset="0"/>
              </a:rPr>
              <a:t>ditetapkan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oleh</a:t>
            </a:r>
            <a:r>
              <a:rPr lang="en-US" sz="2200" dirty="0" smtClean="0">
                <a:latin typeface="Constantia" pitchFamily="18" charset="0"/>
              </a:rPr>
              <a:t> KMF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200" dirty="0" err="1" smtClean="0">
                <a:latin typeface="Constantia" pitchFamily="18" charset="0"/>
              </a:rPr>
              <a:t>Membuat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keputusan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untuk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pelaksanaan</a:t>
            </a:r>
            <a:r>
              <a:rPr lang="en-US" sz="2200" dirty="0" smtClean="0">
                <a:latin typeface="Constantia" pitchFamily="18" charset="0"/>
              </a:rPr>
              <a:t> GBHK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200" dirty="0" err="1" smtClean="0">
                <a:latin typeface="Constantia" pitchFamily="18" charset="0"/>
              </a:rPr>
              <a:t>Mewakili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mahasiswa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ke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dalam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atau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keluar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sebagai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eksekutif</a:t>
            </a:r>
            <a:endParaRPr lang="en-US" sz="2200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200" dirty="0" err="1" smtClean="0">
                <a:latin typeface="Constantia" pitchFamily="18" charset="0"/>
              </a:rPr>
              <a:t>Bertugas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mengkoordinasikan</a:t>
            </a:r>
            <a:r>
              <a:rPr lang="en-US" sz="2200" dirty="0" smtClean="0">
                <a:latin typeface="Constantia" pitchFamily="18" charset="0"/>
              </a:rPr>
              <a:t> HIMA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200" dirty="0" err="1" smtClean="0">
                <a:latin typeface="Constantia" pitchFamily="18" charset="0"/>
              </a:rPr>
              <a:t>Dapat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meminta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keterangan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dari</a:t>
            </a:r>
            <a:r>
              <a:rPr lang="en-US" sz="2200" dirty="0" smtClean="0">
                <a:latin typeface="Constantia" pitchFamily="18" charset="0"/>
              </a:rPr>
              <a:t> HIMA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200" dirty="0" err="1" smtClean="0">
                <a:latin typeface="Constantia" pitchFamily="18" charset="0"/>
              </a:rPr>
              <a:t>Menjalin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hubungan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dengan</a:t>
            </a:r>
            <a:r>
              <a:rPr lang="en-US" sz="2200" dirty="0" smtClean="0">
                <a:latin typeface="Constantia" pitchFamily="18" charset="0"/>
              </a:rPr>
              <a:t> UKM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200" dirty="0" smtClean="0">
                <a:latin typeface="Constantia" pitchFamily="18" charset="0"/>
              </a:rPr>
              <a:t>BEMF </a:t>
            </a:r>
            <a:r>
              <a:rPr lang="en-US" sz="2200" dirty="0" err="1" smtClean="0">
                <a:latin typeface="Constantia" pitchFamily="18" charset="0"/>
              </a:rPr>
              <a:t>dapat</a:t>
            </a:r>
            <a:r>
              <a:rPr lang="en-US" sz="2200" dirty="0" smtClean="0">
                <a:latin typeface="Constantia" pitchFamily="18" charset="0"/>
              </a:rPr>
              <a:t> </a:t>
            </a:r>
            <a:r>
              <a:rPr lang="en-US" sz="2200" dirty="0" err="1" smtClean="0">
                <a:latin typeface="Constantia" pitchFamily="18" charset="0"/>
              </a:rPr>
              <a:t>membentuk</a:t>
            </a:r>
            <a:r>
              <a:rPr lang="en-US" sz="2200" dirty="0" smtClean="0">
                <a:latin typeface="Constantia" pitchFamily="18" charset="0"/>
              </a:rPr>
              <a:t> unit </a:t>
            </a:r>
            <a:r>
              <a:rPr lang="en-US" sz="2200" dirty="0" err="1" smtClean="0">
                <a:latin typeface="Constantia" pitchFamily="18" charset="0"/>
              </a:rPr>
              <a:t>kerja</a:t>
            </a:r>
            <a:endParaRPr lang="en-US" sz="2200" dirty="0" smtClean="0">
              <a:latin typeface="Constantia" pitchFamily="18" charset="0"/>
            </a:endParaRPr>
          </a:p>
          <a:p>
            <a:pPr marL="530225" indent="-530225">
              <a:lnSpc>
                <a:spcPct val="90000"/>
              </a:lnSpc>
              <a:spcBef>
                <a:spcPct val="20000"/>
              </a:spcBef>
            </a:pPr>
            <a:endParaRPr lang="en-US" sz="2800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</a:pPr>
            <a:endParaRPr lang="en-US" sz="2000" dirty="0">
              <a:latin typeface="Constantia" pitchFamily="18" charset="0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6096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Maiandra GD" pitchFamily="34" charset="0"/>
              </a:rPr>
              <a:t>ORGANISASI TINGKAT FAKULTAS</a:t>
            </a:r>
            <a:endParaRPr lang="en-US" sz="4000" b="1" dirty="0">
              <a:solidFill>
                <a:schemeClr val="bg1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build="p" animBg="1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>
          <a:xfrm>
            <a:off x="7543800" y="6374049"/>
            <a:ext cx="562970" cy="407751"/>
          </a:xfrm>
          <a:prstGeom prst="actionButtonHome">
            <a:avLst/>
          </a:prstGeom>
          <a:solidFill>
            <a:srgbClr val="FFC000"/>
          </a:solid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tra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3200400"/>
            <a:ext cx="1585913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610600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Forward or Next 7">
            <a:hlinkClick r:id="" action="ppaction://hlinkshowjump?jump=previousslide" highlightClick="1"/>
          </p:cNvPr>
          <p:cNvSpPr/>
          <p:nvPr/>
        </p:nvSpPr>
        <p:spPr>
          <a:xfrm rot="10800000">
            <a:off x="6608934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6"/>
          <p:cNvSpPr txBox="1">
            <a:spLocks/>
          </p:cNvSpPr>
          <p:nvPr/>
        </p:nvSpPr>
        <p:spPr bwMode="auto">
          <a:xfrm>
            <a:off x="838200" y="1219200"/>
            <a:ext cx="3810000" cy="609600"/>
          </a:xfrm>
          <a:prstGeom prst="rect">
            <a:avLst/>
          </a:prstGeom>
          <a:solidFill>
            <a:srgbClr val="CCCC00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reflection blurRad="6350" stA="52000" endA="300" endPos="35000" dir="5400000" sy="-100000" algn="bl" rotWithShape="0"/>
            <a:softEdge rad="127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200000"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KMJ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905001"/>
            <a:ext cx="65532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3600" dirty="0" err="1" smtClean="0">
                <a:latin typeface="Constantia" pitchFamily="18" charset="0"/>
              </a:rPr>
              <a:t>Keluarga</a:t>
            </a:r>
            <a:r>
              <a:rPr lang="en-US" sz="3600" dirty="0" smtClean="0">
                <a:latin typeface="Constantia" pitchFamily="18" charset="0"/>
              </a:rPr>
              <a:t> </a:t>
            </a:r>
            <a:r>
              <a:rPr lang="en-US" sz="3600" dirty="0" err="1" smtClean="0">
                <a:latin typeface="Constantia" pitchFamily="18" charset="0"/>
              </a:rPr>
              <a:t>Mahasiswa</a:t>
            </a:r>
            <a:r>
              <a:rPr lang="en-US" sz="3600" dirty="0" smtClean="0">
                <a:latin typeface="Constantia" pitchFamily="18" charset="0"/>
              </a:rPr>
              <a:t> </a:t>
            </a:r>
            <a:r>
              <a:rPr lang="en-US" sz="3600" dirty="0" err="1" smtClean="0">
                <a:latin typeface="Constantia" pitchFamily="18" charset="0"/>
              </a:rPr>
              <a:t>Jurusan</a:t>
            </a:r>
            <a:r>
              <a:rPr lang="en-US" sz="3600" dirty="0" smtClean="0">
                <a:latin typeface="Constantia" pitchFamily="18" charset="0"/>
              </a:rPr>
              <a:t> </a:t>
            </a:r>
          </a:p>
          <a:p>
            <a:pPr marL="514350" indent="-514350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3600" dirty="0" smtClean="0">
                <a:latin typeface="Constantia" pitchFamily="18" charset="0"/>
              </a:rPr>
              <a:t>( KMJ )</a:t>
            </a:r>
          </a:p>
          <a:p>
            <a:pPr marL="514350" indent="-514350" algn="just">
              <a:spcBef>
                <a:spcPct val="20000"/>
              </a:spcBef>
            </a:pPr>
            <a:r>
              <a:rPr lang="en-US" sz="2800" dirty="0" err="1" smtClean="0">
                <a:latin typeface="Constantia" pitchFamily="18" charset="0"/>
              </a:rPr>
              <a:t>Tugas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Pokok</a:t>
            </a:r>
            <a:r>
              <a:rPr lang="en-US" sz="2800" dirty="0" smtClean="0">
                <a:latin typeface="Constantia" pitchFamily="18" charset="0"/>
              </a:rPr>
              <a:t> :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2800" dirty="0" err="1" smtClean="0">
                <a:latin typeface="Constantia" pitchFamily="18" charset="0"/>
              </a:rPr>
              <a:t>Membentuk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komisi</a:t>
            </a:r>
            <a:r>
              <a:rPr lang="en-US" sz="2800" dirty="0" smtClean="0">
                <a:latin typeface="Constantia" pitchFamily="18" charset="0"/>
              </a:rPr>
              <a:t> yang </a:t>
            </a:r>
            <a:r>
              <a:rPr lang="en-US" sz="2800" dirty="0" err="1" smtClean="0">
                <a:latin typeface="Constantia" pitchFamily="18" charset="0"/>
              </a:rPr>
              <a:t>berfungsi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untuk</a:t>
            </a:r>
            <a:r>
              <a:rPr lang="en-US" sz="2800" dirty="0" smtClean="0">
                <a:latin typeface="Constantia" pitchFamily="18" charset="0"/>
              </a:rPr>
              <a:t> 	</a:t>
            </a:r>
            <a:r>
              <a:rPr lang="en-US" sz="2800" dirty="0" err="1" smtClean="0">
                <a:latin typeface="Constantia" pitchFamily="18" charset="0"/>
              </a:rPr>
              <a:t>mengawasi</a:t>
            </a:r>
            <a:r>
              <a:rPr lang="en-US" sz="2800" dirty="0" smtClean="0">
                <a:latin typeface="Constantia" pitchFamily="18" charset="0"/>
              </a:rPr>
              <a:t> HIMA </a:t>
            </a:r>
            <a:r>
              <a:rPr lang="en-US" sz="2800" dirty="0" err="1" smtClean="0">
                <a:latin typeface="Constantia" pitchFamily="18" charset="0"/>
              </a:rPr>
              <a:t>dalam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pelaksanaan</a:t>
            </a:r>
            <a:r>
              <a:rPr lang="en-US" sz="2800" dirty="0" smtClean="0">
                <a:latin typeface="Constantia" pitchFamily="18" charset="0"/>
              </a:rPr>
              <a:t> GBHK HIMA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2800" dirty="0" err="1" smtClean="0">
                <a:latin typeface="Constantia" pitchFamily="18" charset="0"/>
              </a:rPr>
              <a:t>Membentuk</a:t>
            </a:r>
            <a:r>
              <a:rPr lang="en-US" sz="2800" dirty="0" smtClean="0">
                <a:latin typeface="Constantia" pitchFamily="18" charset="0"/>
              </a:rPr>
              <a:t>  AD/ART HIMA </a:t>
            </a:r>
            <a:r>
              <a:rPr lang="en-US" sz="2800" dirty="0" err="1" smtClean="0">
                <a:latin typeface="Constantia" pitchFamily="18" charset="0"/>
              </a:rPr>
              <a:t>dengan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mengacu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pada</a:t>
            </a:r>
            <a:r>
              <a:rPr lang="en-US" sz="2800" dirty="0" smtClean="0">
                <a:latin typeface="Constantia" pitchFamily="18" charset="0"/>
              </a:rPr>
              <a:t> 	</a:t>
            </a:r>
            <a:r>
              <a:rPr lang="en-US" sz="2800" dirty="0" err="1" smtClean="0">
                <a:latin typeface="Constantia" pitchFamily="18" charset="0"/>
              </a:rPr>
              <a:t>konstitusi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lembaga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kemahasiswaan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fakultas</a:t>
            </a:r>
            <a:endParaRPr lang="en-US" sz="2800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</a:pPr>
            <a:endParaRPr lang="en-US" sz="2000" dirty="0">
              <a:latin typeface="Constantia" pitchFamily="18" charset="0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6096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Maiandra GD" pitchFamily="34" charset="0"/>
              </a:rPr>
              <a:t>ORGANISASI TINGKAT JURUSAN</a:t>
            </a:r>
            <a:endParaRPr lang="en-US" sz="4000" b="1" dirty="0">
              <a:solidFill>
                <a:schemeClr val="bg1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build="p" animBg="1"/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>
          <a:xfrm>
            <a:off x="7543800" y="6374049"/>
            <a:ext cx="562970" cy="407751"/>
          </a:xfrm>
          <a:prstGeom prst="actionButtonHome">
            <a:avLst/>
          </a:prstGeom>
          <a:solidFill>
            <a:srgbClr val="FFC000"/>
          </a:solid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tra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3200400"/>
            <a:ext cx="1585913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610600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Forward or Next 7">
            <a:hlinkClick r:id="" action="ppaction://hlinkshowjump?jump=previousslide" highlightClick="1"/>
          </p:cNvPr>
          <p:cNvSpPr/>
          <p:nvPr/>
        </p:nvSpPr>
        <p:spPr>
          <a:xfrm rot="10800000">
            <a:off x="6608934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6"/>
          <p:cNvSpPr txBox="1">
            <a:spLocks/>
          </p:cNvSpPr>
          <p:nvPr/>
        </p:nvSpPr>
        <p:spPr bwMode="auto">
          <a:xfrm>
            <a:off x="4648200" y="1219200"/>
            <a:ext cx="3810000" cy="609600"/>
          </a:xfrm>
          <a:prstGeom prst="rect">
            <a:avLst/>
          </a:prstGeom>
          <a:solidFill>
            <a:srgbClr val="CCCC00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reflection blurRad="6350" stA="52000" endA="300" endPos="35000" dir="5400000" sy="-100000" algn="bl" rotWithShape="0"/>
            <a:softEdge rad="127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200000"/>
              <a:buFontTx/>
              <a:buNone/>
              <a:tabLst/>
              <a:defRPr/>
            </a:pPr>
            <a:r>
              <a:rPr lang="en-US" sz="2800" b="1" kern="0" dirty="0" smtClean="0">
                <a:solidFill>
                  <a:schemeClr val="bg1"/>
                </a:solidFill>
                <a:latin typeface="+mn-lt"/>
              </a:rPr>
              <a:t>H</a:t>
            </a: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MJ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905001"/>
            <a:ext cx="6553200" cy="44135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0225" indent="-530225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3600" dirty="0" err="1" smtClean="0">
                <a:latin typeface="Constantia" pitchFamily="18" charset="0"/>
              </a:rPr>
              <a:t>Himpunan</a:t>
            </a:r>
            <a:r>
              <a:rPr lang="en-US" sz="3600" dirty="0" smtClean="0">
                <a:latin typeface="Constantia" pitchFamily="18" charset="0"/>
              </a:rPr>
              <a:t> </a:t>
            </a:r>
            <a:r>
              <a:rPr lang="en-US" sz="3600" dirty="0" err="1" smtClean="0">
                <a:latin typeface="Constantia" pitchFamily="18" charset="0"/>
              </a:rPr>
              <a:t>Mahasiswa</a:t>
            </a:r>
            <a:r>
              <a:rPr lang="en-US" sz="3600" dirty="0" smtClean="0">
                <a:latin typeface="Constantia" pitchFamily="18" charset="0"/>
              </a:rPr>
              <a:t> ( HIMA )</a:t>
            </a:r>
          </a:p>
          <a:p>
            <a:pPr marL="530225" indent="-530225">
              <a:spcBef>
                <a:spcPct val="20000"/>
              </a:spcBef>
            </a:pPr>
            <a:r>
              <a:rPr lang="en-US" sz="2400" dirty="0" err="1" smtClean="0">
                <a:latin typeface="Constantia" pitchFamily="18" charset="0"/>
              </a:rPr>
              <a:t>Tugas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Pokok</a:t>
            </a:r>
            <a:r>
              <a:rPr lang="en-US" sz="2400" dirty="0" smtClean="0">
                <a:latin typeface="Constantia" pitchFamily="18" charset="0"/>
              </a:rPr>
              <a:t> :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400" dirty="0" err="1" smtClean="0">
                <a:latin typeface="Constantia" pitchFamily="18" charset="0"/>
              </a:rPr>
              <a:t>Menjalankan</a:t>
            </a:r>
            <a:r>
              <a:rPr lang="en-US" sz="2400" dirty="0" smtClean="0">
                <a:latin typeface="Constantia" pitchFamily="18" charset="0"/>
              </a:rPr>
              <a:t> GBHK yang </a:t>
            </a:r>
            <a:r>
              <a:rPr lang="en-US" sz="2400" dirty="0" err="1" smtClean="0">
                <a:latin typeface="Constantia" pitchFamily="18" charset="0"/>
              </a:rPr>
              <a:t>ditetapkan</a:t>
            </a:r>
            <a:r>
              <a:rPr lang="en-US" sz="2400" dirty="0" smtClean="0">
                <a:latin typeface="Constantia" pitchFamily="18" charset="0"/>
              </a:rPr>
              <a:t> KMJ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400" dirty="0" err="1" smtClean="0">
                <a:latin typeface="Constantia" pitchFamily="18" charset="0"/>
              </a:rPr>
              <a:t>Membuat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keputusan-keputusan</a:t>
            </a:r>
            <a:r>
              <a:rPr lang="en-US" sz="2400" dirty="0" smtClean="0">
                <a:latin typeface="Constantia" pitchFamily="18" charset="0"/>
              </a:rPr>
              <a:t> yang </a:t>
            </a:r>
            <a:r>
              <a:rPr lang="en-US" sz="2400" dirty="0" err="1" smtClean="0">
                <a:latin typeface="Constantia" pitchFamily="18" charset="0"/>
              </a:rPr>
              <a:t>dianggap</a:t>
            </a:r>
            <a:r>
              <a:rPr lang="en-US" sz="2400" dirty="0" smtClean="0">
                <a:latin typeface="Constantia" pitchFamily="18" charset="0"/>
              </a:rPr>
              <a:t> 	</a:t>
            </a:r>
            <a:r>
              <a:rPr lang="en-US" sz="2400" dirty="0" err="1" smtClean="0">
                <a:latin typeface="Constantia" pitchFamily="18" charset="0"/>
              </a:rPr>
              <a:t>perlu</a:t>
            </a:r>
            <a:endParaRPr lang="en-US" sz="2400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400" dirty="0" err="1" smtClean="0">
                <a:latin typeface="Constantia" pitchFamily="18" charset="0"/>
              </a:rPr>
              <a:t>Mewakili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tingkat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jurusan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ke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dalam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ataupun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keluar</a:t>
            </a:r>
            <a:r>
              <a:rPr lang="en-US" sz="2400" dirty="0" smtClean="0">
                <a:latin typeface="Constantia" pitchFamily="18" charset="0"/>
              </a:rPr>
              <a:t> 	</a:t>
            </a:r>
            <a:r>
              <a:rPr lang="en-US" sz="2400" dirty="0" err="1" smtClean="0">
                <a:latin typeface="Constantia" pitchFamily="18" charset="0"/>
              </a:rPr>
              <a:t>sebagai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eksekutif</a:t>
            </a:r>
            <a:endParaRPr lang="en-US" sz="2400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400" dirty="0" err="1" smtClean="0">
                <a:latin typeface="Constantia" pitchFamily="18" charset="0"/>
              </a:rPr>
              <a:t>Menjalin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hubungan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dengan</a:t>
            </a:r>
            <a:r>
              <a:rPr lang="en-US" sz="2400" dirty="0" smtClean="0">
                <a:latin typeface="Constantia" pitchFamily="18" charset="0"/>
              </a:rPr>
              <a:t> UKM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400" dirty="0" smtClean="0">
                <a:latin typeface="Constantia" pitchFamily="18" charset="0"/>
              </a:rPr>
              <a:t>HIMA </a:t>
            </a:r>
            <a:r>
              <a:rPr lang="en-US" sz="2400" dirty="0" err="1" smtClean="0">
                <a:latin typeface="Constantia" pitchFamily="18" charset="0"/>
              </a:rPr>
              <a:t>dapat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membentuk</a:t>
            </a:r>
            <a:r>
              <a:rPr lang="en-US" sz="2400" dirty="0" smtClean="0">
                <a:latin typeface="Constantia" pitchFamily="18" charset="0"/>
              </a:rPr>
              <a:t> unit </a:t>
            </a:r>
            <a:r>
              <a:rPr lang="en-US" sz="2400" dirty="0" err="1" smtClean="0">
                <a:latin typeface="Constantia" pitchFamily="18" charset="0"/>
              </a:rPr>
              <a:t>kerja</a:t>
            </a:r>
            <a:endParaRPr lang="en-US" sz="2400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</a:pPr>
            <a:endParaRPr lang="en-US" sz="2000" dirty="0">
              <a:latin typeface="Constantia" pitchFamily="18" charset="0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6096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Maiandra GD" pitchFamily="34" charset="0"/>
              </a:rPr>
              <a:t>ORGANISASI TINGKAT JURUSAN</a:t>
            </a:r>
            <a:endParaRPr lang="en-US" sz="4000" b="1" dirty="0">
              <a:solidFill>
                <a:schemeClr val="bg1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build="p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tran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3200400"/>
            <a:ext cx="1585913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7" name="Rectangle 6"/>
          <p:cNvSpPr/>
          <p:nvPr/>
        </p:nvSpPr>
        <p:spPr>
          <a:xfrm>
            <a:off x="935677" y="3420070"/>
            <a:ext cx="5160323" cy="923330"/>
          </a:xfrm>
          <a:prstGeom prst="rect">
            <a:avLst/>
          </a:prstGeom>
          <a:noFill/>
          <a:ln>
            <a:noFill/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tx2">
                      <a:lumMod val="95000"/>
                      <a:lumOff val="5000"/>
                    </a:schemeClr>
                  </a:solidFill>
                  <a:prstDash val="solid"/>
                  <a:miter lim="800000"/>
                </a:ln>
                <a:solidFill>
                  <a:schemeClr val="accent1">
                    <a:lumMod val="7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TERIMA KASIH</a:t>
            </a:r>
            <a:endParaRPr lang="en-US" sz="5400" b="1" cap="none" spc="0" dirty="0">
              <a:ln w="18000">
                <a:solidFill>
                  <a:schemeClr val="tx2">
                    <a:lumMod val="95000"/>
                    <a:lumOff val="5000"/>
                  </a:schemeClr>
                </a:solidFill>
                <a:prstDash val="solid"/>
                <a:miter lim="800000"/>
              </a:ln>
              <a:solidFill>
                <a:schemeClr val="accent1">
                  <a:lumMod val="7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6096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Maiandra GD" pitchFamily="34" charset="0"/>
              </a:rPr>
              <a:t>ORGANISASI TINGKAT UNIVERSITAS</a:t>
            </a:r>
            <a:endParaRPr lang="en-US" sz="4000" b="1" dirty="0">
              <a:solidFill>
                <a:schemeClr val="bg1"/>
              </a:solidFill>
              <a:latin typeface="Maiandra GD" pitchFamily="34" charset="0"/>
            </a:endParaRPr>
          </a:p>
        </p:txBody>
      </p:sp>
      <p:pic>
        <p:nvPicPr>
          <p:cNvPr id="6" name="Picture 4" descr="logotran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3124200"/>
            <a:ext cx="1585913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7" name="Text Placeholder 6"/>
          <p:cNvSpPr>
            <a:spLocks noGrp="1"/>
          </p:cNvSpPr>
          <p:nvPr>
            <p:ph type="body" sz="half" idx="1"/>
          </p:nvPr>
        </p:nvSpPr>
        <p:spPr>
          <a:xfrm>
            <a:off x="838200" y="1295400"/>
            <a:ext cx="1219200" cy="533400"/>
          </a:xfrm>
          <a:solidFill>
            <a:srgbClr val="CCCC00"/>
          </a:solidFill>
          <a:ln>
            <a:solidFill>
              <a:schemeClr val="bg2"/>
            </a:solidFill>
          </a:ln>
          <a:effectLst>
            <a:reflection blurRad="6350" stA="52000" endA="300" endPos="35000" dir="5400000" sy="-100000" algn="bl" rotWithShape="0"/>
            <a:softEdge rad="127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/>
          <a:lstStyle/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KKMU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8" name="Action Button: Forward or Next 7">
            <a:hlinkClick r:id="" action="ppaction://hlinkshowjump?jump=nextslide" highlightClick="1"/>
          </p:cNvPr>
          <p:cNvSpPr/>
          <p:nvPr/>
        </p:nvSpPr>
        <p:spPr>
          <a:xfrm>
            <a:off x="8666334" y="6559427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Forward or Next 8">
            <a:hlinkClick r:id="" action="ppaction://hlinkshowjump?jump=previousslide" highlightClick="1"/>
          </p:cNvPr>
          <p:cNvSpPr/>
          <p:nvPr/>
        </p:nvSpPr>
        <p:spPr>
          <a:xfrm rot="10800000">
            <a:off x="6629400" y="6559427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1905000"/>
            <a:ext cx="6553200" cy="4708981"/>
          </a:xfrm>
          <a:prstGeom prst="rect">
            <a:avLst/>
          </a:prstGeom>
          <a:gradFill flip="none" rotWithShape="1">
            <a:gsLst>
              <a:gs pos="0">
                <a:srgbClr val="CCCC00">
                  <a:tint val="66000"/>
                  <a:satMod val="160000"/>
                </a:srgbClr>
              </a:gs>
              <a:gs pos="50000">
                <a:srgbClr val="CCCC00">
                  <a:tint val="44500"/>
                  <a:satMod val="160000"/>
                </a:srgbClr>
              </a:gs>
              <a:gs pos="100000">
                <a:srgbClr val="CCCC00">
                  <a:tint val="23500"/>
                  <a:satMod val="160000"/>
                </a:srgbClr>
              </a:gs>
            </a:gsLst>
            <a:lin ang="8100000" scaled="1"/>
            <a:tileRect/>
          </a:grad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marL="514350" indent="-514350" algn="just">
              <a:spcBef>
                <a:spcPct val="20000"/>
              </a:spcBef>
            </a:pPr>
            <a:r>
              <a:rPr lang="en-US" sz="2400" dirty="0" err="1" smtClean="0">
                <a:latin typeface="Constantia" pitchFamily="18" charset="0"/>
              </a:rPr>
              <a:t>Kongres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Keluarga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Mahasiswa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Universitas</a:t>
            </a:r>
            <a:r>
              <a:rPr lang="en-US" sz="2400" dirty="0" smtClean="0">
                <a:latin typeface="Constantia" pitchFamily="18" charset="0"/>
              </a:rPr>
              <a:t>  </a:t>
            </a:r>
          </a:p>
          <a:p>
            <a:pPr marL="514350" indent="-514350" algn="ctr">
              <a:spcBef>
                <a:spcPct val="20000"/>
              </a:spcBef>
            </a:pPr>
            <a:r>
              <a:rPr lang="en-US" sz="2400" dirty="0" smtClean="0">
                <a:latin typeface="Constantia" pitchFamily="18" charset="0"/>
              </a:rPr>
              <a:t>( KKMU )</a:t>
            </a:r>
            <a:endParaRPr lang="en-US" sz="1600" dirty="0" smtClean="0">
              <a:latin typeface="Constantia" pitchFamily="18" charset="0"/>
            </a:endParaRPr>
          </a:p>
          <a:p>
            <a:pPr marL="514350" indent="-514350" algn="just">
              <a:spcBef>
                <a:spcPct val="20000"/>
              </a:spcBef>
            </a:pPr>
            <a:r>
              <a:rPr lang="en-US" sz="1900" dirty="0" err="1" smtClean="0">
                <a:latin typeface="Constantia" pitchFamily="18" charset="0"/>
              </a:rPr>
              <a:t>Tugas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Pokok</a:t>
            </a:r>
            <a:r>
              <a:rPr lang="en-US" sz="1900" dirty="0" smtClean="0">
                <a:latin typeface="Constantia" pitchFamily="18" charset="0"/>
              </a:rPr>
              <a:t> :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1900" dirty="0" err="1" smtClean="0">
                <a:latin typeface="Constantia" pitchFamily="18" charset="0"/>
              </a:rPr>
              <a:t>Menetapkan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Konstitusi</a:t>
            </a:r>
            <a:r>
              <a:rPr lang="en-US" sz="1900" dirty="0" smtClean="0">
                <a:latin typeface="Constantia" pitchFamily="18" charset="0"/>
              </a:rPr>
              <a:t> LK UNNES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1900" dirty="0" err="1" smtClean="0">
                <a:latin typeface="Constantia" pitchFamily="18" charset="0"/>
              </a:rPr>
              <a:t>Menetapkan</a:t>
            </a:r>
            <a:r>
              <a:rPr lang="en-US" sz="1900" dirty="0" smtClean="0">
                <a:latin typeface="Constantia" pitchFamily="18" charset="0"/>
              </a:rPr>
              <a:t> AD/ART LK UNNES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1900" dirty="0" err="1" smtClean="0">
                <a:latin typeface="Constantia" pitchFamily="18" charset="0"/>
              </a:rPr>
              <a:t>Menetapkan</a:t>
            </a:r>
            <a:r>
              <a:rPr lang="en-US" sz="1900" dirty="0" smtClean="0">
                <a:latin typeface="Constantia" pitchFamily="18" charset="0"/>
              </a:rPr>
              <a:t> GBHK LK </a:t>
            </a:r>
            <a:r>
              <a:rPr lang="en-US" sz="1900" dirty="0" err="1" smtClean="0">
                <a:latin typeface="Constantia" pitchFamily="18" charset="0"/>
              </a:rPr>
              <a:t>tingkat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universitas</a:t>
            </a:r>
            <a:endParaRPr lang="en-US" sz="1900" dirty="0" smtClean="0">
              <a:latin typeface="Constantia" pitchFamily="18" charset="0"/>
            </a:endParaRP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1900" dirty="0" err="1" smtClean="0">
                <a:latin typeface="Constantia" pitchFamily="18" charset="0"/>
              </a:rPr>
              <a:t>Memilih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dan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menetapkan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pimpinan</a:t>
            </a:r>
            <a:r>
              <a:rPr lang="en-US" sz="1900" dirty="0" smtClean="0">
                <a:latin typeface="Constantia" pitchFamily="18" charset="0"/>
              </a:rPr>
              <a:t> KKMU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1900" dirty="0" err="1" smtClean="0">
                <a:latin typeface="Constantia" pitchFamily="18" charset="0"/>
              </a:rPr>
              <a:t>Memilih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dan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menetapkan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ketua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dan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pengurus</a:t>
            </a:r>
            <a:r>
              <a:rPr lang="en-US" sz="1900" dirty="0" smtClean="0">
                <a:latin typeface="Constantia" pitchFamily="18" charset="0"/>
              </a:rPr>
              <a:t> DPMU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1900" dirty="0" err="1" smtClean="0">
                <a:latin typeface="Constantia" pitchFamily="18" charset="0"/>
              </a:rPr>
              <a:t>Menetapkan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presiden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mahasiswa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terpilih</a:t>
            </a:r>
            <a:endParaRPr lang="en-US" sz="1900" dirty="0" smtClean="0">
              <a:latin typeface="Constantia" pitchFamily="18" charset="0"/>
            </a:endParaRP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1900" dirty="0" err="1" smtClean="0">
                <a:latin typeface="Constantia" pitchFamily="18" charset="0"/>
              </a:rPr>
              <a:t>Memilih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dan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menetapkan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badan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pekerja</a:t>
            </a:r>
            <a:r>
              <a:rPr lang="en-US" sz="1900" dirty="0" smtClean="0">
                <a:latin typeface="Constantia" pitchFamily="18" charset="0"/>
              </a:rPr>
              <a:t> KKMU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1900" dirty="0" err="1" smtClean="0">
                <a:latin typeface="Constantia" pitchFamily="18" charset="0"/>
              </a:rPr>
              <a:t>Meminta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laporan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pelaksanaan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tugas</a:t>
            </a:r>
            <a:r>
              <a:rPr lang="en-US" sz="1900" dirty="0" smtClean="0">
                <a:latin typeface="Constantia" pitchFamily="18" charset="0"/>
              </a:rPr>
              <a:t> DPMU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1900" dirty="0" err="1" smtClean="0">
                <a:latin typeface="Constantia" pitchFamily="18" charset="0"/>
              </a:rPr>
              <a:t>Meminta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laporan</a:t>
            </a:r>
            <a:r>
              <a:rPr lang="en-US" sz="1900" dirty="0" smtClean="0">
                <a:latin typeface="Constantia" pitchFamily="18" charset="0"/>
              </a:rPr>
              <a:t> </a:t>
            </a:r>
            <a:r>
              <a:rPr lang="en-US" sz="1900" dirty="0" err="1" smtClean="0">
                <a:latin typeface="Constantia" pitchFamily="18" charset="0"/>
              </a:rPr>
              <a:t>pertanggungjawaban</a:t>
            </a:r>
            <a:r>
              <a:rPr lang="en-US" sz="1900" dirty="0" smtClean="0">
                <a:latin typeface="Constantia" pitchFamily="18" charset="0"/>
              </a:rPr>
              <a:t> BEMU</a:t>
            </a:r>
          </a:p>
          <a:p>
            <a:pPr marL="514350" indent="-514350" algn="just">
              <a:spcBef>
                <a:spcPct val="20000"/>
              </a:spcBef>
            </a:pPr>
            <a:endParaRPr lang="en-US" sz="1600" b="1" dirty="0" smtClean="0"/>
          </a:p>
        </p:txBody>
      </p:sp>
      <p:sp>
        <p:nvSpPr>
          <p:cNvPr id="13" name="Action Button: Home 12">
            <a:hlinkClick r:id="rId5" action="ppaction://hlinksldjump" highlightClick="1"/>
          </p:cNvPr>
          <p:cNvSpPr/>
          <p:nvPr/>
        </p:nvSpPr>
        <p:spPr>
          <a:xfrm>
            <a:off x="7620000" y="6450249"/>
            <a:ext cx="562970" cy="407751"/>
          </a:xfrm>
          <a:prstGeom prst="actionButtonHome">
            <a:avLst/>
          </a:prstGeom>
          <a:solidFill>
            <a:srgbClr val="FFFF99"/>
          </a:solid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000"/>
                            </p:stCondLst>
                            <p:childTnLst>
                              <p:par>
                                <p:cTn id="4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4500"/>
                            </p:stCondLst>
                            <p:childTnLst>
                              <p:par>
                                <p:cTn id="5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0"/>
                            </p:stCondLst>
                            <p:childTnLst>
                              <p:par>
                                <p:cTn id="5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500"/>
                            </p:stCondLst>
                            <p:childTnLst>
                              <p:par>
                                <p:cTn id="6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6000"/>
                            </p:stCondLst>
                            <p:childTnLst>
                              <p:par>
                                <p:cTn id="6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6500"/>
                            </p:stCondLst>
                            <p:childTnLst>
                              <p:par>
                                <p:cTn id="7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7000"/>
                            </p:stCondLst>
                            <p:childTnLst>
                              <p:par>
                                <p:cTn id="7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7500"/>
                            </p:stCondLst>
                            <p:childTnLst>
                              <p:par>
                                <p:cTn id="8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8000"/>
                            </p:stCondLst>
                            <p:childTnLst>
                              <p:par>
                                <p:cTn id="88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8500"/>
                            </p:stCondLst>
                            <p:childTnLst>
                              <p:par>
                                <p:cTn id="93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/>
      <p:bldP spid="7" grpId="0" build="p" animBg="1"/>
      <p:bldP spid="8" grpId="0" animBg="1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ction Button: Forward or Next 7">
            <a:hlinkClick r:id="" action="ppaction://hlinkshowjump?jump=nextslide" highlightClick="1"/>
          </p:cNvPr>
          <p:cNvSpPr/>
          <p:nvPr/>
        </p:nvSpPr>
        <p:spPr>
          <a:xfrm>
            <a:off x="8610600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Forward or Next 8">
            <a:hlinkClick r:id="" action="ppaction://hlinkshowjump?jump=previousslide" highlightClick="1"/>
          </p:cNvPr>
          <p:cNvSpPr/>
          <p:nvPr/>
        </p:nvSpPr>
        <p:spPr>
          <a:xfrm rot="10800000">
            <a:off x="6608934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Home 12">
            <a:hlinkClick r:id="rId3" action="ppaction://hlinksldjump" highlightClick="1"/>
          </p:cNvPr>
          <p:cNvSpPr/>
          <p:nvPr/>
        </p:nvSpPr>
        <p:spPr>
          <a:xfrm>
            <a:off x="7543800" y="6400800"/>
            <a:ext cx="562970" cy="407751"/>
          </a:xfrm>
          <a:prstGeom prst="actionButtonHome">
            <a:avLst/>
          </a:prstGeom>
          <a:solidFill>
            <a:srgbClr val="FFC000"/>
          </a:solid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6"/>
          <p:cNvSpPr txBox="1">
            <a:spLocks/>
          </p:cNvSpPr>
          <p:nvPr/>
        </p:nvSpPr>
        <p:spPr bwMode="auto">
          <a:xfrm>
            <a:off x="2057400" y="1295400"/>
            <a:ext cx="1295400" cy="533400"/>
          </a:xfrm>
          <a:prstGeom prst="rect">
            <a:avLst/>
          </a:prstGeom>
          <a:solidFill>
            <a:srgbClr val="CCCC00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reflection blurRad="6350" stA="52000" endA="300" endPos="35000" dir="5400000" sy="-100000" algn="bl" rotWithShape="0"/>
            <a:softEdge rad="127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200000"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bg1"/>
                </a:solidFill>
                <a:latin typeface="+mn-lt"/>
              </a:rPr>
              <a:t>DPMU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2" name="Picture 4" descr="logotran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3124200"/>
            <a:ext cx="1585913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29" name="Rectangle 28"/>
          <p:cNvSpPr/>
          <p:nvPr/>
        </p:nvSpPr>
        <p:spPr>
          <a:xfrm>
            <a:off x="0" y="1905000"/>
            <a:ext cx="65532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0225" indent="-530225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2400" dirty="0" err="1" smtClean="0">
                <a:latin typeface="Constantia" pitchFamily="18" charset="0"/>
              </a:rPr>
              <a:t>Dewan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Perwakilan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Mahasiswa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Universitas</a:t>
            </a:r>
            <a:r>
              <a:rPr lang="en-US" sz="2400" dirty="0" smtClean="0">
                <a:latin typeface="Constantia" pitchFamily="18" charset="0"/>
              </a:rPr>
              <a:t> </a:t>
            </a:r>
          </a:p>
          <a:p>
            <a:pPr marL="530225" indent="-530225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2400" dirty="0" smtClean="0">
                <a:latin typeface="Constantia" pitchFamily="18" charset="0"/>
              </a:rPr>
              <a:t>( DPMU )</a:t>
            </a:r>
          </a:p>
          <a:p>
            <a:pPr marL="530225" indent="-530225">
              <a:spcBef>
                <a:spcPct val="20000"/>
              </a:spcBef>
            </a:pPr>
            <a:r>
              <a:rPr lang="en-US" sz="2400" dirty="0" smtClean="0">
                <a:latin typeface="Constantia" pitchFamily="18" charset="0"/>
              </a:rPr>
              <a:t>	</a:t>
            </a:r>
            <a:r>
              <a:rPr lang="en-US" dirty="0" err="1" smtClean="0">
                <a:latin typeface="Constantia" pitchFamily="18" charset="0"/>
              </a:rPr>
              <a:t>Tugas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Pokok</a:t>
            </a:r>
            <a:r>
              <a:rPr lang="en-US" dirty="0" smtClean="0">
                <a:latin typeface="Constantia" pitchFamily="18" charset="0"/>
              </a:rPr>
              <a:t> :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dirty="0" err="1" smtClean="0">
                <a:latin typeface="Constantia" pitchFamily="18" charset="0"/>
              </a:rPr>
              <a:t>Mengawasi</a:t>
            </a:r>
            <a:r>
              <a:rPr lang="en-US" dirty="0" smtClean="0">
                <a:latin typeface="Constantia" pitchFamily="18" charset="0"/>
              </a:rPr>
              <a:t> BEMU </a:t>
            </a:r>
            <a:r>
              <a:rPr lang="en-US" dirty="0" err="1" smtClean="0">
                <a:latin typeface="Constantia" pitchFamily="18" charset="0"/>
              </a:rPr>
              <a:t>dalam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melaksanakan</a:t>
            </a:r>
            <a:r>
              <a:rPr lang="en-US" dirty="0" smtClean="0">
                <a:latin typeface="Constantia" pitchFamily="18" charset="0"/>
              </a:rPr>
              <a:t> GBHK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dirty="0" err="1" smtClean="0">
                <a:latin typeface="Constantia" pitchFamily="18" charset="0"/>
              </a:rPr>
              <a:t>Menyerap</a:t>
            </a:r>
            <a:r>
              <a:rPr lang="en-US" dirty="0" smtClean="0">
                <a:latin typeface="Constantia" pitchFamily="18" charset="0"/>
              </a:rPr>
              <a:t>, </a:t>
            </a:r>
            <a:r>
              <a:rPr lang="en-US" dirty="0" err="1" smtClean="0">
                <a:latin typeface="Constantia" pitchFamily="18" charset="0"/>
              </a:rPr>
              <a:t>merumuskan</a:t>
            </a:r>
            <a:r>
              <a:rPr lang="en-US" dirty="0" smtClean="0">
                <a:latin typeface="Constantia" pitchFamily="18" charset="0"/>
              </a:rPr>
              <a:t>, </a:t>
            </a:r>
            <a:r>
              <a:rPr lang="en-US" dirty="0" err="1" smtClean="0">
                <a:latin typeface="Constantia" pitchFamily="18" charset="0"/>
              </a:rPr>
              <a:t>dan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menyalurkan</a:t>
            </a:r>
            <a:r>
              <a:rPr lang="en-US" dirty="0" smtClean="0">
                <a:latin typeface="Constantia" pitchFamily="18" charset="0"/>
              </a:rPr>
              <a:t>  </a:t>
            </a:r>
            <a:r>
              <a:rPr lang="en-US" dirty="0" err="1" smtClean="0">
                <a:latin typeface="Constantia" pitchFamily="18" charset="0"/>
              </a:rPr>
              <a:t>aspirasi-aspirasi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mahasiswa</a:t>
            </a:r>
            <a:endParaRPr lang="en-US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dirty="0" err="1" smtClean="0">
                <a:latin typeface="Constantia" pitchFamily="18" charset="0"/>
              </a:rPr>
              <a:t>Menyebarluaskan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keputusan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dan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peraturan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kepada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pihak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terkait</a:t>
            </a:r>
            <a:endParaRPr lang="en-US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dirty="0" err="1" smtClean="0">
                <a:latin typeface="Constantia" pitchFamily="18" charset="0"/>
              </a:rPr>
              <a:t>Bersama</a:t>
            </a:r>
            <a:r>
              <a:rPr lang="en-US" dirty="0" smtClean="0">
                <a:latin typeface="Constantia" pitchFamily="18" charset="0"/>
              </a:rPr>
              <a:t> BEMU </a:t>
            </a:r>
            <a:r>
              <a:rPr lang="en-US" dirty="0" err="1" smtClean="0">
                <a:latin typeface="Constantia" pitchFamily="18" charset="0"/>
              </a:rPr>
              <a:t>membuat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peraturan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berkaitan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dengan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mahasiswa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atau</a:t>
            </a:r>
            <a:r>
              <a:rPr lang="en-US" dirty="0" smtClean="0">
                <a:latin typeface="Constantia" pitchFamily="18" charset="0"/>
              </a:rPr>
              <a:t> LK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dirty="0" err="1" smtClean="0">
                <a:latin typeface="Constantia" pitchFamily="18" charset="0"/>
              </a:rPr>
              <a:t>Mengusulkan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penyelenggaraan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sidang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istimewa</a:t>
            </a:r>
            <a:endParaRPr lang="en-US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dirty="0" err="1" smtClean="0">
                <a:latin typeface="Constantia" pitchFamily="18" charset="0"/>
              </a:rPr>
              <a:t>Mengkoordinasikan</a:t>
            </a:r>
            <a:r>
              <a:rPr lang="en-US" dirty="0" smtClean="0">
                <a:latin typeface="Constantia" pitchFamily="18" charset="0"/>
              </a:rPr>
              <a:t>  DPMF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dirty="0" err="1" smtClean="0">
                <a:latin typeface="Constantia" pitchFamily="18" charset="0"/>
              </a:rPr>
              <a:t>Mewakili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mahasiswa</a:t>
            </a:r>
            <a:r>
              <a:rPr lang="en-US" dirty="0" smtClean="0">
                <a:latin typeface="Constantia" pitchFamily="18" charset="0"/>
              </a:rPr>
              <a:t> UNNES </a:t>
            </a:r>
            <a:r>
              <a:rPr lang="en-US" dirty="0" err="1" smtClean="0">
                <a:latin typeface="Constantia" pitchFamily="18" charset="0"/>
              </a:rPr>
              <a:t>secara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implisit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sebagai</a:t>
            </a:r>
            <a:r>
              <a:rPr lang="en-US" sz="1600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fungsi</a:t>
            </a:r>
            <a:r>
              <a:rPr lang="en-US" dirty="0" smtClean="0">
                <a:latin typeface="Constantia" pitchFamily="18" charset="0"/>
              </a:rPr>
              <a:t> </a:t>
            </a:r>
            <a:r>
              <a:rPr lang="en-US" dirty="0" err="1" smtClean="0">
                <a:latin typeface="Constantia" pitchFamily="18" charset="0"/>
              </a:rPr>
              <a:t>legislatif</a:t>
            </a:r>
            <a:endParaRPr lang="en-US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</a:pPr>
            <a:endParaRPr lang="en-US" dirty="0"/>
          </a:p>
        </p:txBody>
      </p:sp>
      <p:sp>
        <p:nvSpPr>
          <p:cNvPr id="3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6096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Maiandra GD" pitchFamily="34" charset="0"/>
              </a:rPr>
              <a:t>ORGANISASI TINGKAT UNIVERSITAS</a:t>
            </a:r>
            <a:endParaRPr lang="en-US" sz="4000" b="1" dirty="0">
              <a:solidFill>
                <a:schemeClr val="bg1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 uiExpand="1" build="p" animBg="1"/>
      <p:bldP spid="14" grpId="1" build="allAtOnce" animBg="1"/>
      <p:bldP spid="3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Action Button: Forward or Next 7">
            <a:hlinkClick r:id="" action="ppaction://hlinkshowjump?jump=nextslide" highlightClick="1"/>
          </p:cNvPr>
          <p:cNvSpPr/>
          <p:nvPr/>
        </p:nvSpPr>
        <p:spPr>
          <a:xfrm>
            <a:off x="8610600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ction Button: Forward or Next 8">
            <a:hlinkClick r:id="" action="ppaction://hlinkshowjump?jump=previousslide" highlightClick="1"/>
          </p:cNvPr>
          <p:cNvSpPr/>
          <p:nvPr/>
        </p:nvSpPr>
        <p:spPr>
          <a:xfrm rot="10800000">
            <a:off x="6608934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ction Button: Home 12">
            <a:hlinkClick r:id="rId3" action="ppaction://hlinksldjump" highlightClick="1"/>
          </p:cNvPr>
          <p:cNvSpPr/>
          <p:nvPr/>
        </p:nvSpPr>
        <p:spPr>
          <a:xfrm>
            <a:off x="7543800" y="6400800"/>
            <a:ext cx="562970" cy="407751"/>
          </a:xfrm>
          <a:prstGeom prst="actionButtonHome">
            <a:avLst/>
          </a:prstGeom>
          <a:solidFill>
            <a:srgbClr val="FFC000"/>
          </a:solid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 Placeholder 6"/>
          <p:cNvSpPr txBox="1">
            <a:spLocks/>
          </p:cNvSpPr>
          <p:nvPr/>
        </p:nvSpPr>
        <p:spPr bwMode="auto">
          <a:xfrm>
            <a:off x="3429000" y="1295400"/>
            <a:ext cx="1219200" cy="457200"/>
          </a:xfrm>
          <a:prstGeom prst="rect">
            <a:avLst/>
          </a:prstGeom>
          <a:solidFill>
            <a:srgbClr val="CCCC00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reflection blurRad="6350" stA="52000" endA="300" endPos="35000" dir="5400000" sy="-100000" algn="bl" rotWithShape="0"/>
            <a:softEdge rad="127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200000"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bg1"/>
                </a:solidFill>
                <a:latin typeface="+mn-lt"/>
              </a:rPr>
              <a:t>MPM 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1905000"/>
            <a:ext cx="6553200" cy="5124480"/>
          </a:xfrm>
          <a:prstGeom prst="rect">
            <a:avLst/>
          </a:prstGeom>
          <a:solidFill>
            <a:srgbClr val="FFFFCC"/>
          </a:solidFill>
          <a:ln w="38100"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530225" indent="-530225" algn="ctr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2400" dirty="0" err="1" smtClean="0">
                <a:latin typeface="Constantia" pitchFamily="18" charset="0"/>
              </a:rPr>
              <a:t>Majelis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Permusyawaratan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Mahasiswa</a:t>
            </a:r>
            <a:r>
              <a:rPr lang="en-US" sz="2400" dirty="0" smtClean="0">
                <a:latin typeface="Constantia" pitchFamily="18" charset="0"/>
              </a:rPr>
              <a:t> </a:t>
            </a:r>
          </a:p>
          <a:p>
            <a:pPr marL="530225" indent="-530225" algn="ctr">
              <a:spcBef>
                <a:spcPct val="20000"/>
              </a:spcBef>
            </a:pPr>
            <a:r>
              <a:rPr lang="en-US" sz="2400" dirty="0" smtClean="0">
                <a:latin typeface="Constantia" pitchFamily="18" charset="0"/>
              </a:rPr>
              <a:t>	( MPM )</a:t>
            </a:r>
          </a:p>
          <a:p>
            <a:pPr marL="530225" indent="-530225">
              <a:spcBef>
                <a:spcPct val="20000"/>
              </a:spcBef>
            </a:pPr>
            <a:r>
              <a:rPr lang="en-US" sz="1700" dirty="0" err="1" smtClean="0">
                <a:latin typeface="Constantia" pitchFamily="18" charset="0"/>
              </a:rPr>
              <a:t>Tugas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Pokok</a:t>
            </a:r>
            <a:r>
              <a:rPr lang="en-US" sz="1700" dirty="0" smtClean="0">
                <a:latin typeface="Constantia" pitchFamily="18" charset="0"/>
              </a:rPr>
              <a:t> :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1700" dirty="0" err="1" smtClean="0">
                <a:latin typeface="Constantia" pitchFamily="18" charset="0"/>
              </a:rPr>
              <a:t>Mengamandemen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dan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menetapkna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konstitusi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dasar</a:t>
            </a:r>
            <a:endParaRPr lang="en-US" sz="1700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1700" dirty="0" err="1" smtClean="0">
                <a:latin typeface="Constantia" pitchFamily="18" charset="0"/>
              </a:rPr>
              <a:t>Meminta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laporan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pertanggungjawaban</a:t>
            </a:r>
            <a:r>
              <a:rPr lang="en-US" sz="1700" dirty="0" smtClean="0">
                <a:latin typeface="Constantia" pitchFamily="18" charset="0"/>
              </a:rPr>
              <a:t> BEMU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1700" dirty="0" err="1" smtClean="0">
                <a:latin typeface="Constantia" pitchFamily="18" charset="0"/>
              </a:rPr>
              <a:t>Melantik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Presiden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Mahasiswa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hasil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Pemilu</a:t>
            </a:r>
            <a:endParaRPr lang="en-US" sz="1700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1700" dirty="0" err="1" smtClean="0">
                <a:latin typeface="Constantia" pitchFamily="18" charset="0"/>
              </a:rPr>
              <a:t>Melantik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Wapres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Mahasiswa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menjadi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Presiden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bila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Presiden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mangkat</a:t>
            </a:r>
            <a:r>
              <a:rPr lang="en-US" sz="1700" dirty="0" smtClean="0">
                <a:latin typeface="Constantia" pitchFamily="18" charset="0"/>
              </a:rPr>
              <a:t>, </a:t>
            </a:r>
            <a:r>
              <a:rPr lang="en-US" sz="1700" dirty="0" err="1" smtClean="0">
                <a:latin typeface="Constantia" pitchFamily="18" charset="0"/>
              </a:rPr>
              <a:t>berhenti</a:t>
            </a:r>
            <a:r>
              <a:rPr lang="en-US" sz="1700" dirty="0" smtClean="0">
                <a:latin typeface="Constantia" pitchFamily="18" charset="0"/>
              </a:rPr>
              <a:t>, </a:t>
            </a:r>
            <a:r>
              <a:rPr lang="en-US" sz="1700" dirty="0" err="1" smtClean="0">
                <a:latin typeface="Constantia" pitchFamily="18" charset="0"/>
              </a:rPr>
              <a:t>atau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diberhentikan</a:t>
            </a:r>
            <a:endParaRPr lang="en-US" sz="1700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1700" dirty="0" err="1" smtClean="0">
                <a:latin typeface="Constantia" pitchFamily="18" charset="0"/>
              </a:rPr>
              <a:t>Memutuskan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usul</a:t>
            </a:r>
            <a:r>
              <a:rPr lang="en-US" sz="1700" dirty="0" smtClean="0">
                <a:latin typeface="Constantia" pitchFamily="18" charset="0"/>
              </a:rPr>
              <a:t> DPM KM </a:t>
            </a:r>
            <a:r>
              <a:rPr lang="en-US" sz="1700" dirty="0" err="1" smtClean="0">
                <a:latin typeface="Constantia" pitchFamily="18" charset="0"/>
              </a:rPr>
              <a:t>untuk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memberhentikan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presiden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dalam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masa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jabatannya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Memilih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Wakil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Presiden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dari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dua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calon</a:t>
            </a:r>
            <a:r>
              <a:rPr lang="en-US" sz="1700" dirty="0" smtClean="0">
                <a:latin typeface="Constantia" pitchFamily="18" charset="0"/>
              </a:rPr>
              <a:t> yang </a:t>
            </a:r>
            <a:r>
              <a:rPr lang="en-US" sz="1700" dirty="0" err="1" smtClean="0">
                <a:latin typeface="Constantia" pitchFamily="18" charset="0"/>
              </a:rPr>
              <a:t>diajukan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Presiden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bila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terjadi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kekosongan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jabatan</a:t>
            </a:r>
            <a:endParaRPr lang="en-US" sz="1700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1700" dirty="0" err="1" smtClean="0">
                <a:latin typeface="Constantia" pitchFamily="18" charset="0"/>
              </a:rPr>
              <a:t>Menetapkan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tata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tertib</a:t>
            </a:r>
            <a:r>
              <a:rPr lang="en-US" sz="1700" dirty="0" smtClean="0">
                <a:latin typeface="Constantia" pitchFamily="18" charset="0"/>
              </a:rPr>
              <a:t> MPM KM UNNES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1700" dirty="0" err="1" smtClean="0">
                <a:latin typeface="Constantia" pitchFamily="18" charset="0"/>
              </a:rPr>
              <a:t>Merekomendasikan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hal-hal</a:t>
            </a:r>
            <a:r>
              <a:rPr lang="en-US" sz="1700" dirty="0" smtClean="0">
                <a:latin typeface="Constantia" pitchFamily="18" charset="0"/>
              </a:rPr>
              <a:t> yang </a:t>
            </a:r>
            <a:r>
              <a:rPr lang="en-US" sz="1700" dirty="0" err="1" smtClean="0">
                <a:latin typeface="Constantia" pitchFamily="18" charset="0"/>
              </a:rPr>
              <a:t>dianggap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perlu</a:t>
            </a:r>
            <a:endParaRPr lang="en-US" sz="1700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1700" dirty="0" err="1" smtClean="0">
                <a:latin typeface="Constantia" pitchFamily="18" charset="0"/>
              </a:rPr>
              <a:t>Menetapkan</a:t>
            </a:r>
            <a:r>
              <a:rPr lang="en-US" sz="1700" dirty="0" smtClean="0">
                <a:latin typeface="Constantia" pitchFamily="18" charset="0"/>
              </a:rPr>
              <a:t> GBHK </a:t>
            </a:r>
            <a:r>
              <a:rPr lang="en-US" sz="1700" dirty="0" err="1" smtClean="0">
                <a:latin typeface="Constantia" pitchFamily="18" charset="0"/>
              </a:rPr>
              <a:t>dan</a:t>
            </a:r>
            <a:r>
              <a:rPr lang="en-US" sz="1700" dirty="0" smtClean="0">
                <a:latin typeface="Constantia" pitchFamily="18" charset="0"/>
              </a:rPr>
              <a:t> GBHO KM UNNES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1700" dirty="0" err="1" smtClean="0">
                <a:latin typeface="Constantia" pitchFamily="18" charset="0"/>
              </a:rPr>
              <a:t>Mendengarkan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pemaparan</a:t>
            </a:r>
            <a:r>
              <a:rPr lang="en-US" sz="1700" dirty="0" smtClean="0">
                <a:latin typeface="Constantia" pitchFamily="18" charset="0"/>
              </a:rPr>
              <a:t> </a:t>
            </a:r>
            <a:r>
              <a:rPr lang="en-US" sz="1700" dirty="0" err="1" smtClean="0">
                <a:latin typeface="Constantia" pitchFamily="18" charset="0"/>
              </a:rPr>
              <a:t>kinerja</a:t>
            </a:r>
            <a:r>
              <a:rPr lang="en-US" sz="1700" dirty="0" smtClean="0">
                <a:latin typeface="Constantia" pitchFamily="18" charset="0"/>
              </a:rPr>
              <a:t> DPM KM UNNES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endParaRPr lang="en-US" sz="1600" dirty="0">
              <a:latin typeface="Constantia" pitchFamily="18" charset="0"/>
            </a:endParaRPr>
          </a:p>
        </p:txBody>
      </p:sp>
      <p:pic>
        <p:nvPicPr>
          <p:cNvPr id="22" name="Picture 4" descr="logotran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39000" y="3124200"/>
            <a:ext cx="1585913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1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6096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Maiandra GD" pitchFamily="34" charset="0"/>
              </a:rPr>
              <a:t>ORGANISASI TINGKAT UNIVERSITAS</a:t>
            </a:r>
            <a:endParaRPr lang="en-US" sz="4000" b="1" dirty="0">
              <a:solidFill>
                <a:schemeClr val="bg1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4" grpId="0" build="p" animBg="1"/>
      <p:bldP spid="16" grpId="0" build="allAtOnce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>
          <a:xfrm>
            <a:off x="7543800" y="6374049"/>
            <a:ext cx="562970" cy="407751"/>
          </a:xfrm>
          <a:prstGeom prst="actionButtonHome">
            <a:avLst/>
          </a:prstGeom>
          <a:solidFill>
            <a:srgbClr val="FFC000"/>
          </a:solid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tra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3200400"/>
            <a:ext cx="1585913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610600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Forward or Next 7">
            <a:hlinkClick r:id="" action="ppaction://hlinkshowjump?jump=previousslide" highlightClick="1"/>
          </p:cNvPr>
          <p:cNvSpPr/>
          <p:nvPr/>
        </p:nvSpPr>
        <p:spPr>
          <a:xfrm rot="10800000">
            <a:off x="6608934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6"/>
          <p:cNvSpPr txBox="1">
            <a:spLocks/>
          </p:cNvSpPr>
          <p:nvPr/>
        </p:nvSpPr>
        <p:spPr bwMode="auto">
          <a:xfrm>
            <a:off x="4648200" y="1295400"/>
            <a:ext cx="1295400" cy="457200"/>
          </a:xfrm>
          <a:prstGeom prst="rect">
            <a:avLst/>
          </a:prstGeom>
          <a:solidFill>
            <a:srgbClr val="CCCC00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reflection blurRad="6350" stA="52000" endA="300" endPos="35000" dir="5400000" sy="-100000" algn="bl" rotWithShape="0"/>
            <a:softEdge rad="127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200000"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bg1"/>
                </a:solidFill>
                <a:latin typeface="+mn-lt"/>
              </a:rPr>
              <a:t>DM 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905000"/>
            <a:ext cx="6553200" cy="35148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0225" indent="-530225">
              <a:spcBef>
                <a:spcPct val="20000"/>
              </a:spcBef>
            </a:pPr>
            <a:r>
              <a:rPr lang="en-US" sz="4000" dirty="0" err="1" smtClean="0">
                <a:latin typeface="Constantia" pitchFamily="18" charset="0"/>
              </a:rPr>
              <a:t>Delegasi</a:t>
            </a:r>
            <a:r>
              <a:rPr lang="en-US" sz="4000" dirty="0" smtClean="0">
                <a:latin typeface="Constantia" pitchFamily="18" charset="0"/>
              </a:rPr>
              <a:t> </a:t>
            </a:r>
            <a:r>
              <a:rPr lang="en-US" sz="4000" dirty="0" err="1" smtClean="0">
                <a:latin typeface="Constantia" pitchFamily="18" charset="0"/>
              </a:rPr>
              <a:t>Mahasiswa</a:t>
            </a:r>
            <a:endParaRPr lang="en-US" sz="4000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</a:pPr>
            <a:r>
              <a:rPr lang="en-US" sz="2400" dirty="0" err="1" smtClean="0">
                <a:latin typeface="Constantia" pitchFamily="18" charset="0"/>
              </a:rPr>
              <a:t>Tugas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Pokok</a:t>
            </a:r>
            <a:r>
              <a:rPr lang="en-US" sz="2400" dirty="0" smtClean="0">
                <a:latin typeface="Constantia" pitchFamily="18" charset="0"/>
              </a:rPr>
              <a:t> :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400" dirty="0" err="1" smtClean="0">
                <a:latin typeface="Constantia" pitchFamily="18" charset="0"/>
              </a:rPr>
              <a:t>Pengajuan</a:t>
            </a:r>
            <a:r>
              <a:rPr lang="en-US" sz="2400" dirty="0" smtClean="0">
                <a:latin typeface="Constantia" pitchFamily="18" charset="0"/>
              </a:rPr>
              <a:t>  </a:t>
            </a:r>
            <a:r>
              <a:rPr lang="en-US" sz="2400" dirty="0" err="1" smtClean="0">
                <a:latin typeface="Constantia" pitchFamily="18" charset="0"/>
              </a:rPr>
              <a:t>usul</a:t>
            </a:r>
            <a:r>
              <a:rPr lang="en-US" sz="2400" dirty="0" smtClean="0">
                <a:latin typeface="Constantia" pitchFamily="18" charset="0"/>
              </a:rPr>
              <a:t>, </a:t>
            </a:r>
            <a:r>
              <a:rPr lang="en-US" sz="2400" dirty="0" err="1" smtClean="0">
                <a:latin typeface="Constantia" pitchFamily="18" charset="0"/>
              </a:rPr>
              <a:t>ikut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dalam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dan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memberi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pertimbangan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berkaitan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dengan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fungsi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kontrol</a:t>
            </a:r>
            <a:r>
              <a:rPr lang="en-US" sz="2400" dirty="0" smtClean="0">
                <a:latin typeface="Constantia" pitchFamily="18" charset="0"/>
              </a:rPr>
              <a:t>, 	</a:t>
            </a:r>
            <a:r>
              <a:rPr lang="en-US" sz="2400" dirty="0" err="1" smtClean="0">
                <a:latin typeface="Constantia" pitchFamily="18" charset="0"/>
              </a:rPr>
              <a:t>legislasi</a:t>
            </a:r>
            <a:r>
              <a:rPr lang="en-US" sz="2400" dirty="0" smtClean="0">
                <a:latin typeface="Constantia" pitchFamily="18" charset="0"/>
              </a:rPr>
              <a:t>, </a:t>
            </a:r>
            <a:r>
              <a:rPr lang="en-US" sz="2400" dirty="0" err="1" smtClean="0">
                <a:latin typeface="Constantia" pitchFamily="18" charset="0"/>
              </a:rPr>
              <a:t>dan</a:t>
            </a:r>
            <a:r>
              <a:rPr lang="en-US" sz="2400" dirty="0" smtClean="0">
                <a:latin typeface="Constantia" pitchFamily="18" charset="0"/>
              </a:rPr>
              <a:t>  </a:t>
            </a:r>
            <a:r>
              <a:rPr lang="en-US" sz="2400" dirty="0" err="1" smtClean="0">
                <a:latin typeface="Constantia" pitchFamily="18" charset="0"/>
              </a:rPr>
              <a:t>pengawasan</a:t>
            </a:r>
            <a:r>
              <a:rPr lang="en-US" sz="2400" dirty="0" smtClean="0">
                <a:latin typeface="Constantia" pitchFamily="18" charset="0"/>
              </a:rPr>
              <a:t> DPM KM UNNES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400" dirty="0" err="1" smtClean="0">
                <a:latin typeface="Constantia" pitchFamily="18" charset="0"/>
              </a:rPr>
              <a:t>Pengawasan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atas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pelaksanaan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undang-undang</a:t>
            </a:r>
            <a:endParaRPr lang="en-US" sz="2400" dirty="0">
              <a:latin typeface="Constantia" pitchFamily="18" charset="0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6096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Maiandra GD" pitchFamily="34" charset="0"/>
              </a:rPr>
              <a:t>ORGANISASI TINGKAT UNIVERSITAS</a:t>
            </a:r>
            <a:endParaRPr lang="en-US" sz="4000" b="1" dirty="0">
              <a:solidFill>
                <a:schemeClr val="bg1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build="p" animBg="1"/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>
          <a:xfrm>
            <a:off x="7543800" y="6374049"/>
            <a:ext cx="562970" cy="407751"/>
          </a:xfrm>
          <a:prstGeom prst="actionButtonHome">
            <a:avLst/>
          </a:prstGeom>
          <a:solidFill>
            <a:srgbClr val="FFC000"/>
          </a:solid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tra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3200400"/>
            <a:ext cx="1585913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610600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Forward or Next 7">
            <a:hlinkClick r:id="" action="ppaction://hlinkshowjump?jump=previousslide" highlightClick="1"/>
          </p:cNvPr>
          <p:cNvSpPr/>
          <p:nvPr/>
        </p:nvSpPr>
        <p:spPr>
          <a:xfrm rot="10800000">
            <a:off x="6608934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6"/>
          <p:cNvSpPr txBox="1">
            <a:spLocks/>
          </p:cNvSpPr>
          <p:nvPr/>
        </p:nvSpPr>
        <p:spPr bwMode="auto">
          <a:xfrm>
            <a:off x="5943600" y="1295400"/>
            <a:ext cx="1295400" cy="457200"/>
          </a:xfrm>
          <a:prstGeom prst="rect">
            <a:avLst/>
          </a:prstGeom>
          <a:solidFill>
            <a:srgbClr val="CCCC00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reflection blurRad="6350" stA="52000" endA="300" endPos="35000" dir="5400000" sy="-100000" algn="bl" rotWithShape="0"/>
            <a:softEdge rad="127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200000"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bg1"/>
                </a:solidFill>
                <a:latin typeface="+mn-lt"/>
              </a:rPr>
              <a:t>BEMU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905000"/>
            <a:ext cx="6553200" cy="44750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0225" indent="-530225" algn="ctr">
              <a:spcBef>
                <a:spcPct val="20000"/>
              </a:spcBef>
            </a:pPr>
            <a:r>
              <a:rPr lang="en-US" sz="2400" dirty="0" err="1" smtClean="0">
                <a:latin typeface="Constantia" pitchFamily="18" charset="0"/>
              </a:rPr>
              <a:t>Badan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Eksekutif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Mahasiswa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Universitas</a:t>
            </a:r>
            <a:r>
              <a:rPr lang="en-US" sz="2400" dirty="0" smtClean="0">
                <a:latin typeface="Constantia" pitchFamily="18" charset="0"/>
              </a:rPr>
              <a:t> </a:t>
            </a:r>
          </a:p>
          <a:p>
            <a:pPr marL="530225" indent="-530225" algn="ctr">
              <a:spcBef>
                <a:spcPct val="20000"/>
              </a:spcBef>
            </a:pPr>
            <a:r>
              <a:rPr lang="en-US" sz="2400" dirty="0" smtClean="0">
                <a:latin typeface="Constantia" pitchFamily="18" charset="0"/>
              </a:rPr>
              <a:t>( BEMU )</a:t>
            </a:r>
          </a:p>
          <a:p>
            <a:pPr marL="530225" indent="-530225">
              <a:spcBef>
                <a:spcPct val="20000"/>
              </a:spcBef>
            </a:pPr>
            <a:r>
              <a:rPr lang="en-US" sz="2000" dirty="0" err="1" smtClean="0">
                <a:latin typeface="Constantia" pitchFamily="18" charset="0"/>
              </a:rPr>
              <a:t>Tugas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Pokok</a:t>
            </a:r>
            <a:r>
              <a:rPr lang="en-US" sz="2000" dirty="0" smtClean="0">
                <a:latin typeface="Constantia" pitchFamily="18" charset="0"/>
              </a:rPr>
              <a:t> :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Melaksanakan</a:t>
            </a:r>
            <a:r>
              <a:rPr lang="en-US" sz="2000" dirty="0" smtClean="0">
                <a:latin typeface="Constantia" pitchFamily="18" charset="0"/>
              </a:rPr>
              <a:t>  GBHK yang </a:t>
            </a:r>
            <a:r>
              <a:rPr lang="en-US" sz="2000" dirty="0" err="1" smtClean="0">
                <a:latin typeface="Constantia" pitchFamily="18" charset="0"/>
              </a:rPr>
              <a:t>ditetapkan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oleh</a:t>
            </a:r>
            <a:r>
              <a:rPr lang="en-US" sz="2000" dirty="0" smtClean="0">
                <a:latin typeface="Constantia" pitchFamily="18" charset="0"/>
              </a:rPr>
              <a:t> KKMU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Membuat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keputusan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untuk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pelaksanaan</a:t>
            </a:r>
            <a:r>
              <a:rPr lang="en-US" sz="2000" dirty="0" smtClean="0">
                <a:latin typeface="Constantia" pitchFamily="18" charset="0"/>
              </a:rPr>
              <a:t> GBHK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Mewakili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mahasiswa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ke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dalam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atau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keluar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sebagai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eksekutif</a:t>
            </a:r>
            <a:endParaRPr lang="en-US" sz="2000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Bertugas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mengkoordinasikan</a:t>
            </a:r>
            <a:r>
              <a:rPr lang="en-US" sz="2000" dirty="0" smtClean="0">
                <a:latin typeface="Constantia" pitchFamily="18" charset="0"/>
              </a:rPr>
              <a:t> BEMF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Dapat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meminta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keterangan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dari</a:t>
            </a:r>
            <a:r>
              <a:rPr lang="en-US" sz="2000" dirty="0" smtClean="0">
                <a:latin typeface="Constantia" pitchFamily="18" charset="0"/>
              </a:rPr>
              <a:t> BEMF </a:t>
            </a:r>
            <a:r>
              <a:rPr lang="en-US" sz="2000" dirty="0" err="1" smtClean="0">
                <a:latin typeface="Constantia" pitchFamily="18" charset="0"/>
              </a:rPr>
              <a:t>dan</a:t>
            </a:r>
            <a:r>
              <a:rPr lang="en-US" sz="2000" dirty="0" smtClean="0">
                <a:latin typeface="Constantia" pitchFamily="18" charset="0"/>
              </a:rPr>
              <a:t> HIMA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Menjalin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hubungan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dengan</a:t>
            </a:r>
            <a:r>
              <a:rPr lang="en-US" sz="2000" dirty="0" smtClean="0">
                <a:latin typeface="Constantia" pitchFamily="18" charset="0"/>
              </a:rPr>
              <a:t> UKM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Memberikan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pendapat</a:t>
            </a:r>
            <a:r>
              <a:rPr lang="en-US" sz="2000" dirty="0" smtClean="0">
                <a:latin typeface="Constantia" pitchFamily="18" charset="0"/>
              </a:rPr>
              <a:t>, saran, </a:t>
            </a:r>
            <a:r>
              <a:rPr lang="en-US" sz="2000" dirty="0" err="1" smtClean="0">
                <a:latin typeface="Constantia" pitchFamily="18" charset="0"/>
              </a:rPr>
              <a:t>atau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usul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kepada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pimpinan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Universitas</a:t>
            </a:r>
            <a:endParaRPr lang="en-US" sz="2000" dirty="0">
              <a:latin typeface="Constantia" pitchFamily="18" charset="0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6096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Maiandra GD" pitchFamily="34" charset="0"/>
              </a:rPr>
              <a:t>ORGANISASI TINGKAT UNIVERSITAS</a:t>
            </a:r>
            <a:endParaRPr lang="en-US" sz="4000" b="1" dirty="0">
              <a:solidFill>
                <a:schemeClr val="bg1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build="p" animBg="1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>
          <a:xfrm>
            <a:off x="7543800" y="6374049"/>
            <a:ext cx="562970" cy="407751"/>
          </a:xfrm>
          <a:prstGeom prst="actionButtonHome">
            <a:avLst/>
          </a:prstGeom>
          <a:solidFill>
            <a:srgbClr val="FFC000"/>
          </a:solid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tra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3200400"/>
            <a:ext cx="1585913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610600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Forward or Next 7">
            <a:hlinkClick r:id="" action="ppaction://hlinkshowjump?jump=previousslide" highlightClick="1"/>
          </p:cNvPr>
          <p:cNvSpPr/>
          <p:nvPr/>
        </p:nvSpPr>
        <p:spPr>
          <a:xfrm rot="10800000">
            <a:off x="6608934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6"/>
          <p:cNvSpPr txBox="1">
            <a:spLocks/>
          </p:cNvSpPr>
          <p:nvPr/>
        </p:nvSpPr>
        <p:spPr bwMode="auto">
          <a:xfrm>
            <a:off x="7162800" y="1295400"/>
            <a:ext cx="1295400" cy="457200"/>
          </a:xfrm>
          <a:prstGeom prst="rect">
            <a:avLst/>
          </a:prstGeom>
          <a:solidFill>
            <a:srgbClr val="CCCC00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reflection blurRad="6350" stA="52000" endA="300" endPos="35000" dir="5400000" sy="-100000" algn="bl" rotWithShape="0"/>
            <a:softEdge rad="127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200000"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bg1"/>
                </a:solidFill>
                <a:latin typeface="+mn-lt"/>
              </a:rPr>
              <a:t>UKM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905000"/>
            <a:ext cx="65532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0225" indent="-530225">
              <a:spcBef>
                <a:spcPct val="20000"/>
              </a:spcBef>
            </a:pPr>
            <a:r>
              <a:rPr lang="en-US" sz="2000" dirty="0" err="1" smtClean="0">
                <a:latin typeface="Constantia" pitchFamily="18" charset="0"/>
              </a:rPr>
              <a:t>Tugas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Pokok</a:t>
            </a:r>
            <a:r>
              <a:rPr lang="en-US" sz="2000" dirty="0" smtClean="0">
                <a:latin typeface="Constantia" pitchFamily="18" charset="0"/>
              </a:rPr>
              <a:t> :</a:t>
            </a:r>
          </a:p>
          <a:p>
            <a:pPr marL="530225" indent="-530225">
              <a:spcBef>
                <a:spcPct val="20000"/>
              </a:spcBef>
            </a:pPr>
            <a:r>
              <a:rPr lang="en-US" sz="2000" dirty="0" smtClean="0">
                <a:latin typeface="Constantia" pitchFamily="18" charset="0"/>
              </a:rPr>
              <a:t>	UKM (Unit </a:t>
            </a:r>
            <a:r>
              <a:rPr lang="en-US" sz="2000" dirty="0" err="1" smtClean="0">
                <a:latin typeface="Constantia" pitchFamily="18" charset="0"/>
              </a:rPr>
              <a:t>Kegiatan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Mahasiswa</a:t>
            </a:r>
            <a:r>
              <a:rPr lang="en-US" sz="2000" dirty="0" smtClean="0">
                <a:latin typeface="Constantia" pitchFamily="18" charset="0"/>
              </a:rPr>
              <a:t> )</a:t>
            </a:r>
            <a:r>
              <a:rPr lang="en-US" sz="2000" dirty="0" err="1" smtClean="0">
                <a:latin typeface="Constantia" pitchFamily="18" charset="0"/>
              </a:rPr>
              <a:t>berkedudukan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di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tingkat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universitas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dan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mempunyai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tugas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pokok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melaksanakan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kegiatan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ekstrakurikuler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sesuai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bidangnya</a:t>
            </a:r>
            <a:r>
              <a:rPr lang="en-US" sz="2000" dirty="0" smtClean="0">
                <a:latin typeface="Constantia" pitchFamily="18" charset="0"/>
              </a:rPr>
              <a:t>.</a:t>
            </a:r>
          </a:p>
          <a:p>
            <a:pPr marL="530225" indent="-530225">
              <a:spcBef>
                <a:spcPct val="20000"/>
              </a:spcBef>
            </a:pPr>
            <a:r>
              <a:rPr lang="en-US" sz="2000" dirty="0" smtClean="0">
                <a:latin typeface="Constantia" pitchFamily="18" charset="0"/>
              </a:rPr>
              <a:t>UKM-UKM </a:t>
            </a:r>
            <a:r>
              <a:rPr lang="en-US" sz="2000" dirty="0" err="1" smtClean="0">
                <a:latin typeface="Constantia" pitchFamily="18" charset="0"/>
              </a:rPr>
              <a:t>di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Unnes</a:t>
            </a:r>
            <a:r>
              <a:rPr lang="en-US" sz="2000" dirty="0" smtClean="0">
                <a:latin typeface="Constantia" pitchFamily="18" charset="0"/>
              </a:rPr>
              <a:t> :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smtClean="0">
                <a:latin typeface="Constantia" pitchFamily="18" charset="0"/>
              </a:rPr>
              <a:t>UKM PENALARAN  (2 UKM)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smtClean="0">
                <a:latin typeface="Constantia" pitchFamily="18" charset="0"/>
              </a:rPr>
              <a:t>UKM SENI  (13 UKM)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smtClean="0">
                <a:latin typeface="Constantia" pitchFamily="18" charset="0"/>
              </a:rPr>
              <a:t>UKM KEROKHANIAN DAN KESEJAHTERAAN  (4 UKM)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smtClean="0">
                <a:latin typeface="Constantia" pitchFamily="18" charset="0"/>
              </a:rPr>
              <a:t>UKM MINAT DAN KEGEMARAN  (5 UKM)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smtClean="0">
                <a:latin typeface="Constantia" pitchFamily="18" charset="0"/>
              </a:rPr>
              <a:t>UKM MINAT DAN TEKNOLOGI   (4 UKM)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smtClean="0">
                <a:latin typeface="Constantia" pitchFamily="18" charset="0"/>
              </a:rPr>
              <a:t>UKM OLAH RAGA  (21 UKM)</a:t>
            </a:r>
          </a:p>
          <a:p>
            <a:pPr marL="530225" indent="-530225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smtClean="0">
                <a:latin typeface="Constantia" pitchFamily="18" charset="0"/>
              </a:rPr>
              <a:t>UKM PENGABDIAN PADA MASYARAKAT (4 </a:t>
            </a:r>
            <a:r>
              <a:rPr lang="en-US" sz="2000" dirty="0" err="1" smtClean="0">
                <a:latin typeface="Constantia" pitchFamily="18" charset="0"/>
              </a:rPr>
              <a:t>ukm</a:t>
            </a:r>
            <a:r>
              <a:rPr lang="en-US" sz="2000" dirty="0" smtClean="0">
                <a:latin typeface="Constantia" pitchFamily="18" charset="0"/>
              </a:rPr>
              <a:t>)</a:t>
            </a:r>
            <a:endParaRPr lang="en-US" sz="2000" dirty="0">
              <a:latin typeface="Constantia" pitchFamily="18" charset="0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6096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Maiandra GD" pitchFamily="34" charset="0"/>
              </a:rPr>
              <a:t>ORGANISASI TINGKAT UNIVERSITAS</a:t>
            </a:r>
            <a:endParaRPr lang="en-US" sz="4000" b="1" dirty="0">
              <a:solidFill>
                <a:schemeClr val="bg1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build="p" animBg="1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>
          <a:xfrm>
            <a:off x="7543800" y="6374049"/>
            <a:ext cx="562970" cy="407751"/>
          </a:xfrm>
          <a:prstGeom prst="actionButtonHome">
            <a:avLst/>
          </a:prstGeom>
          <a:solidFill>
            <a:srgbClr val="FFC000"/>
          </a:solid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tra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3200400"/>
            <a:ext cx="1585913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610600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Forward or Next 7">
            <a:hlinkClick r:id="" action="ppaction://hlinkshowjump?jump=previousslide" highlightClick="1"/>
          </p:cNvPr>
          <p:cNvSpPr/>
          <p:nvPr/>
        </p:nvSpPr>
        <p:spPr>
          <a:xfrm rot="10800000">
            <a:off x="6608934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6"/>
          <p:cNvSpPr txBox="1">
            <a:spLocks/>
          </p:cNvSpPr>
          <p:nvPr/>
        </p:nvSpPr>
        <p:spPr bwMode="auto">
          <a:xfrm>
            <a:off x="914400" y="1295400"/>
            <a:ext cx="2362200" cy="457200"/>
          </a:xfrm>
          <a:prstGeom prst="rect">
            <a:avLst/>
          </a:prstGeom>
          <a:solidFill>
            <a:srgbClr val="CCCC00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reflection blurRad="6350" stA="52000" endA="300" endPos="35000" dir="5400000" sy="-100000" algn="bl" rotWithShape="0"/>
            <a:softEdge rad="127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200000"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bg1"/>
                </a:solidFill>
                <a:latin typeface="+mn-lt"/>
              </a:rPr>
              <a:t>KMF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905000"/>
            <a:ext cx="6553200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2800" dirty="0" err="1" smtClean="0">
                <a:latin typeface="Constantia" pitchFamily="18" charset="0"/>
              </a:rPr>
              <a:t>Kongres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Mahasiswa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Fakultas</a:t>
            </a:r>
            <a:r>
              <a:rPr lang="en-US" sz="2800" dirty="0" smtClean="0">
                <a:latin typeface="Constantia" pitchFamily="18" charset="0"/>
              </a:rPr>
              <a:t> ( KMF )</a:t>
            </a:r>
          </a:p>
          <a:p>
            <a:pPr marL="514350" indent="-514350" algn="just">
              <a:spcBef>
                <a:spcPct val="20000"/>
              </a:spcBef>
            </a:pPr>
            <a:r>
              <a:rPr lang="en-US" sz="2000" dirty="0" err="1" smtClean="0">
                <a:latin typeface="Constantia" pitchFamily="18" charset="0"/>
              </a:rPr>
              <a:t>Tugas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Pokok</a:t>
            </a:r>
            <a:r>
              <a:rPr lang="en-US" sz="2000" dirty="0" smtClean="0">
                <a:latin typeface="Constantia" pitchFamily="18" charset="0"/>
              </a:rPr>
              <a:t> :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Menetapkan</a:t>
            </a:r>
            <a:r>
              <a:rPr lang="en-US" sz="2000" dirty="0" smtClean="0">
                <a:latin typeface="Constantia" pitchFamily="18" charset="0"/>
              </a:rPr>
              <a:t> AD/ART DPMF </a:t>
            </a:r>
            <a:r>
              <a:rPr lang="en-US" sz="2000" dirty="0" err="1" smtClean="0">
                <a:latin typeface="Constantia" pitchFamily="18" charset="0"/>
              </a:rPr>
              <a:t>dan</a:t>
            </a:r>
            <a:r>
              <a:rPr lang="en-US" sz="2000" dirty="0" smtClean="0">
                <a:latin typeface="Constantia" pitchFamily="18" charset="0"/>
              </a:rPr>
              <a:t> BEMF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Menetapkan</a:t>
            </a:r>
            <a:r>
              <a:rPr lang="en-US" sz="2000" dirty="0" smtClean="0">
                <a:latin typeface="Constantia" pitchFamily="18" charset="0"/>
              </a:rPr>
              <a:t> GBHK LK </a:t>
            </a:r>
            <a:r>
              <a:rPr lang="en-US" sz="2000" dirty="0" err="1" smtClean="0">
                <a:latin typeface="Constantia" pitchFamily="18" charset="0"/>
              </a:rPr>
              <a:t>tingkat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fakultas</a:t>
            </a:r>
            <a:endParaRPr lang="en-US" sz="2000" dirty="0" smtClean="0">
              <a:latin typeface="Constantia" pitchFamily="18" charset="0"/>
            </a:endParaRP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Memilih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dan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menetapkan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pimpinan</a:t>
            </a:r>
            <a:r>
              <a:rPr lang="en-US" sz="2000" dirty="0" smtClean="0">
                <a:latin typeface="Constantia" pitchFamily="18" charset="0"/>
              </a:rPr>
              <a:t> KMF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Memilih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dan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menetapkan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ketua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dan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pengurus</a:t>
            </a:r>
            <a:r>
              <a:rPr lang="en-US" sz="2000" dirty="0" smtClean="0">
                <a:latin typeface="Constantia" pitchFamily="18" charset="0"/>
              </a:rPr>
              <a:t> DPMF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Menetapkan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ketua</a:t>
            </a:r>
            <a:r>
              <a:rPr lang="en-US" sz="2000" dirty="0" smtClean="0">
                <a:latin typeface="Constantia" pitchFamily="18" charset="0"/>
              </a:rPr>
              <a:t> BPMF</a:t>
            </a:r>
          </a:p>
          <a:p>
            <a:pPr marL="514350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Meminta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laporan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pelaksanaan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tugas</a:t>
            </a:r>
            <a:r>
              <a:rPr lang="en-US" sz="2000" dirty="0" smtClean="0">
                <a:latin typeface="Constantia" pitchFamily="18" charset="0"/>
              </a:rPr>
              <a:t> DPMF </a:t>
            </a:r>
            <a:r>
              <a:rPr lang="en-US" sz="2000" dirty="0" err="1" smtClean="0">
                <a:latin typeface="Constantia" pitchFamily="18" charset="0"/>
              </a:rPr>
              <a:t>dan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laporan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pertanggungjawaban</a:t>
            </a:r>
            <a:r>
              <a:rPr lang="en-US" sz="2000" dirty="0" smtClean="0">
                <a:latin typeface="Constantia" pitchFamily="18" charset="0"/>
              </a:rPr>
              <a:t> BEMF	</a:t>
            </a:r>
          </a:p>
          <a:p>
            <a:pPr marL="530225" indent="-530225">
              <a:spcBef>
                <a:spcPct val="20000"/>
              </a:spcBef>
            </a:pPr>
            <a:endParaRPr lang="en-US" sz="2000" dirty="0">
              <a:latin typeface="Constantia" pitchFamily="18" charset="0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6096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Maiandra GD" pitchFamily="34" charset="0"/>
              </a:rPr>
              <a:t>ORGANISASI TINGKAT FAKULTAS</a:t>
            </a:r>
            <a:endParaRPr lang="en-US" sz="4000" b="1" dirty="0">
              <a:solidFill>
                <a:schemeClr val="bg1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build="p" animBg="1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ction Button: Home 4">
            <a:hlinkClick r:id="rId2" action="ppaction://hlinksldjump" highlightClick="1"/>
          </p:cNvPr>
          <p:cNvSpPr/>
          <p:nvPr/>
        </p:nvSpPr>
        <p:spPr>
          <a:xfrm>
            <a:off x="7543800" y="6374049"/>
            <a:ext cx="562970" cy="407751"/>
          </a:xfrm>
          <a:prstGeom prst="actionButtonHome">
            <a:avLst/>
          </a:prstGeom>
          <a:solidFill>
            <a:srgbClr val="FFC000"/>
          </a:solidFill>
          <a:ln>
            <a:noFill/>
          </a:ln>
          <a:effectLst>
            <a:glow rad="63500">
              <a:schemeClr val="accent2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4" descr="logotrans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2800" y="3200400"/>
            <a:ext cx="1585913" cy="148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</p:spPr>
      </p:pic>
      <p:sp>
        <p:nvSpPr>
          <p:cNvPr id="7" name="Action Button: Forward or Next 6">
            <a:hlinkClick r:id="" action="ppaction://hlinkshowjump?jump=nextslide" highlightClick="1"/>
          </p:cNvPr>
          <p:cNvSpPr/>
          <p:nvPr/>
        </p:nvSpPr>
        <p:spPr>
          <a:xfrm>
            <a:off x="8610600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ction Button: Forward or Next 7">
            <a:hlinkClick r:id="" action="ppaction://hlinkshowjump?jump=previousslide" highlightClick="1"/>
          </p:cNvPr>
          <p:cNvSpPr/>
          <p:nvPr/>
        </p:nvSpPr>
        <p:spPr>
          <a:xfrm rot="10800000">
            <a:off x="6608934" y="6477000"/>
            <a:ext cx="477666" cy="298573"/>
          </a:xfrm>
          <a:prstGeom prst="actionButtonForwardNext">
            <a:avLst/>
          </a:prstGeom>
          <a:solidFill>
            <a:srgbClr val="CCFF33"/>
          </a:solidFill>
          <a:ln>
            <a:noFill/>
          </a:ln>
          <a:effectLst>
            <a:outerShdw blurRad="107950" dist="12700" dir="5400000" algn="ctr">
              <a:srgbClr val="000000"/>
            </a:outerShdw>
            <a:reflection blurRad="6350" stA="50000" endA="300" endPos="55000" dir="5400000" sy="-100000" algn="bl" rotWithShape="0"/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 Placeholder 6"/>
          <p:cNvSpPr txBox="1">
            <a:spLocks/>
          </p:cNvSpPr>
          <p:nvPr/>
        </p:nvSpPr>
        <p:spPr bwMode="auto">
          <a:xfrm>
            <a:off x="3505200" y="1295400"/>
            <a:ext cx="2362200" cy="457200"/>
          </a:xfrm>
          <a:prstGeom prst="rect">
            <a:avLst/>
          </a:prstGeom>
          <a:solidFill>
            <a:srgbClr val="CCCC00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reflection blurRad="6350" stA="52000" endA="300" endPos="35000" dir="5400000" sy="-100000" algn="bl" rotWithShape="0"/>
            <a:softEdge rad="12700"/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200000"/>
              <a:buFontTx/>
              <a:buNone/>
              <a:tabLst/>
              <a:defRPr/>
            </a:pPr>
            <a:r>
              <a:rPr lang="en-US" b="1" kern="0" dirty="0" smtClean="0">
                <a:solidFill>
                  <a:schemeClr val="bg1"/>
                </a:solidFill>
                <a:latin typeface="+mn-lt"/>
              </a:rPr>
              <a:t>DPMF</a:t>
            </a:r>
            <a:endParaRPr kumimoji="0" lang="en-US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1905001"/>
            <a:ext cx="6553200" cy="55584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0225" indent="-530225" algn="ctr">
              <a:lnSpc>
                <a:spcPct val="90000"/>
              </a:lnSpc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sz="2800" dirty="0" err="1" smtClean="0">
                <a:latin typeface="Constantia" pitchFamily="18" charset="0"/>
              </a:rPr>
              <a:t>Dewan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Perwakilan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Mahasiswa</a:t>
            </a:r>
            <a:r>
              <a:rPr lang="en-US" sz="2800" dirty="0" smtClean="0">
                <a:latin typeface="Constantia" pitchFamily="18" charset="0"/>
              </a:rPr>
              <a:t> </a:t>
            </a:r>
            <a:r>
              <a:rPr lang="en-US" sz="2800" dirty="0" err="1" smtClean="0">
                <a:latin typeface="Constantia" pitchFamily="18" charset="0"/>
              </a:rPr>
              <a:t>Fakultas</a:t>
            </a:r>
            <a:endParaRPr lang="en-US" sz="2800" dirty="0" smtClean="0">
              <a:latin typeface="Constantia" pitchFamily="18" charset="0"/>
            </a:endParaRPr>
          </a:p>
          <a:p>
            <a:pPr marL="530225" indent="-530225" algn="ctr">
              <a:lnSpc>
                <a:spcPct val="90000"/>
              </a:lnSpc>
              <a:spcBef>
                <a:spcPct val="20000"/>
              </a:spcBef>
            </a:pPr>
            <a:r>
              <a:rPr lang="en-US" sz="2800" dirty="0" smtClean="0">
                <a:latin typeface="Constantia" pitchFamily="18" charset="0"/>
              </a:rPr>
              <a:t>	 ( DPMF )</a:t>
            </a:r>
          </a:p>
          <a:p>
            <a:pPr marL="530225" indent="-530225">
              <a:lnSpc>
                <a:spcPct val="90000"/>
              </a:lnSpc>
              <a:spcBef>
                <a:spcPct val="20000"/>
              </a:spcBef>
            </a:pPr>
            <a:r>
              <a:rPr lang="en-US" sz="2400" dirty="0" err="1" smtClean="0">
                <a:latin typeface="Constantia" pitchFamily="18" charset="0"/>
              </a:rPr>
              <a:t>Tugas</a:t>
            </a:r>
            <a:r>
              <a:rPr lang="en-US" sz="2400" dirty="0" smtClean="0">
                <a:latin typeface="Constantia" pitchFamily="18" charset="0"/>
              </a:rPr>
              <a:t> </a:t>
            </a:r>
            <a:r>
              <a:rPr lang="en-US" sz="2400" dirty="0" err="1" smtClean="0">
                <a:latin typeface="Constantia" pitchFamily="18" charset="0"/>
              </a:rPr>
              <a:t>Pokok</a:t>
            </a:r>
            <a:r>
              <a:rPr lang="en-US" sz="2400" dirty="0" smtClean="0">
                <a:latin typeface="Constantia" pitchFamily="18" charset="0"/>
              </a:rPr>
              <a:t> :</a:t>
            </a:r>
          </a:p>
          <a:p>
            <a:pPr marL="530225" indent="-530225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Mengawasi</a:t>
            </a:r>
            <a:r>
              <a:rPr lang="en-US" sz="2000" dirty="0" smtClean="0">
                <a:latin typeface="Constantia" pitchFamily="18" charset="0"/>
              </a:rPr>
              <a:t> BEMF </a:t>
            </a:r>
            <a:r>
              <a:rPr lang="en-US" sz="2000" dirty="0" err="1" smtClean="0">
                <a:latin typeface="Constantia" pitchFamily="18" charset="0"/>
              </a:rPr>
              <a:t>dalam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melaksanakan</a:t>
            </a:r>
            <a:r>
              <a:rPr lang="en-US" sz="2000" dirty="0" smtClean="0">
                <a:latin typeface="Constantia" pitchFamily="18" charset="0"/>
              </a:rPr>
              <a:t> GBHK</a:t>
            </a:r>
          </a:p>
          <a:p>
            <a:pPr marL="530225" indent="-530225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Menyerap</a:t>
            </a:r>
            <a:r>
              <a:rPr lang="en-US" sz="2000" dirty="0" smtClean="0">
                <a:latin typeface="Constantia" pitchFamily="18" charset="0"/>
              </a:rPr>
              <a:t>, </a:t>
            </a:r>
            <a:r>
              <a:rPr lang="en-US" sz="2000" dirty="0" err="1" smtClean="0">
                <a:latin typeface="Constantia" pitchFamily="18" charset="0"/>
              </a:rPr>
              <a:t>merumuskan</a:t>
            </a:r>
            <a:r>
              <a:rPr lang="en-US" sz="2000" dirty="0" smtClean="0">
                <a:latin typeface="Constantia" pitchFamily="18" charset="0"/>
              </a:rPr>
              <a:t>, </a:t>
            </a:r>
            <a:r>
              <a:rPr lang="en-US" sz="2000" dirty="0" err="1" smtClean="0">
                <a:latin typeface="Constantia" pitchFamily="18" charset="0"/>
              </a:rPr>
              <a:t>dan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menyalurkan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aspirasi-aspirasi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mahasiswa</a:t>
            </a:r>
            <a:endParaRPr lang="en-US" sz="2000" dirty="0" smtClean="0">
              <a:latin typeface="Constantia" pitchFamily="18" charset="0"/>
            </a:endParaRPr>
          </a:p>
          <a:p>
            <a:pPr marL="530225" indent="-530225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Menyebarluaskan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keputusan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dan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peraturan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kepada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pihak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terkait</a:t>
            </a:r>
            <a:endParaRPr lang="en-US" sz="2000" dirty="0" smtClean="0">
              <a:latin typeface="Constantia" pitchFamily="18" charset="0"/>
            </a:endParaRPr>
          </a:p>
          <a:p>
            <a:pPr marL="530225" indent="-530225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Bersama</a:t>
            </a:r>
            <a:r>
              <a:rPr lang="en-US" sz="2000" dirty="0" smtClean="0">
                <a:latin typeface="Constantia" pitchFamily="18" charset="0"/>
              </a:rPr>
              <a:t> BEMF </a:t>
            </a:r>
            <a:r>
              <a:rPr lang="en-US" sz="2000" dirty="0" err="1" smtClean="0">
                <a:latin typeface="Constantia" pitchFamily="18" charset="0"/>
              </a:rPr>
              <a:t>membuat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peraturan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berkaitan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dengan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mahasiswa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atau</a:t>
            </a:r>
            <a:r>
              <a:rPr lang="en-US" sz="2000" dirty="0" smtClean="0">
                <a:latin typeface="Constantia" pitchFamily="18" charset="0"/>
              </a:rPr>
              <a:t> LK</a:t>
            </a:r>
          </a:p>
          <a:p>
            <a:pPr marL="530225" indent="-530225">
              <a:lnSpc>
                <a:spcPct val="90000"/>
              </a:lnSpc>
              <a:spcBef>
                <a:spcPct val="20000"/>
              </a:spcBef>
              <a:buFont typeface="+mj-lt"/>
              <a:buAutoNum type="arabicPeriod"/>
            </a:pPr>
            <a:r>
              <a:rPr lang="en-US" sz="2000" dirty="0" err="1" smtClean="0">
                <a:latin typeface="Constantia" pitchFamily="18" charset="0"/>
              </a:rPr>
              <a:t>Bila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menurut</a:t>
            </a:r>
            <a:r>
              <a:rPr lang="en-US" sz="2000" dirty="0" smtClean="0">
                <a:latin typeface="Constantia" pitchFamily="18" charset="0"/>
              </a:rPr>
              <a:t> DPMF, BEMF </a:t>
            </a:r>
            <a:r>
              <a:rPr lang="en-US" sz="2000" dirty="0" err="1" smtClean="0">
                <a:latin typeface="Constantia" pitchFamily="18" charset="0"/>
              </a:rPr>
              <a:t>tidak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melaksanakan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tugasnya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maka</a:t>
            </a:r>
            <a:r>
              <a:rPr lang="en-US" sz="2000" dirty="0" smtClean="0">
                <a:latin typeface="Constantia" pitchFamily="18" charset="0"/>
              </a:rPr>
              <a:t> DPMU </a:t>
            </a:r>
            <a:r>
              <a:rPr lang="en-US" sz="2000" dirty="0" err="1" smtClean="0">
                <a:latin typeface="Constantia" pitchFamily="18" charset="0"/>
              </a:rPr>
              <a:t>wajib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mengeluarkan</a:t>
            </a:r>
            <a:r>
              <a:rPr lang="en-US" sz="2000" dirty="0" smtClean="0">
                <a:latin typeface="Constantia" pitchFamily="18" charset="0"/>
              </a:rPr>
              <a:t> memorandum  I </a:t>
            </a:r>
            <a:r>
              <a:rPr lang="en-US" sz="2000" dirty="0" err="1" smtClean="0">
                <a:latin typeface="Constantia" pitchFamily="18" charset="0"/>
              </a:rPr>
              <a:t>lalu</a:t>
            </a:r>
            <a:r>
              <a:rPr lang="en-US" sz="2000" dirty="0" smtClean="0">
                <a:latin typeface="Constantia" pitchFamily="18" charset="0"/>
              </a:rPr>
              <a:t> memorandum II </a:t>
            </a:r>
            <a:r>
              <a:rPr lang="en-US" sz="2000" dirty="0" err="1" smtClean="0">
                <a:latin typeface="Constantia" pitchFamily="18" charset="0"/>
              </a:rPr>
              <a:t>jika</a:t>
            </a:r>
            <a:r>
              <a:rPr lang="en-US" sz="2000" dirty="0" smtClean="0">
                <a:latin typeface="Constantia" pitchFamily="18" charset="0"/>
              </a:rPr>
              <a:t> I </a:t>
            </a:r>
            <a:r>
              <a:rPr lang="en-US" sz="2000" dirty="0" err="1" smtClean="0">
                <a:latin typeface="Constantia" pitchFamily="18" charset="0"/>
              </a:rPr>
              <a:t>tidak</a:t>
            </a:r>
            <a:r>
              <a:rPr lang="en-US" sz="2000" dirty="0" smtClean="0">
                <a:latin typeface="Constantia" pitchFamily="18" charset="0"/>
              </a:rPr>
              <a:t> </a:t>
            </a:r>
            <a:r>
              <a:rPr lang="en-US" sz="2000" dirty="0" err="1" smtClean="0">
                <a:latin typeface="Constantia" pitchFamily="18" charset="0"/>
              </a:rPr>
              <a:t>diindahkan</a:t>
            </a:r>
            <a:endParaRPr lang="en-US" sz="2000" dirty="0" smtClean="0">
              <a:latin typeface="Constantia" pitchFamily="18" charset="0"/>
            </a:endParaRPr>
          </a:p>
          <a:p>
            <a:pPr marL="530225" indent="-530225">
              <a:lnSpc>
                <a:spcPct val="90000"/>
              </a:lnSpc>
              <a:spcBef>
                <a:spcPct val="20000"/>
              </a:spcBef>
            </a:pPr>
            <a:endParaRPr lang="en-US" sz="2800" dirty="0" smtClean="0">
              <a:latin typeface="Constantia" pitchFamily="18" charset="0"/>
            </a:endParaRPr>
          </a:p>
          <a:p>
            <a:pPr marL="530225" indent="-530225">
              <a:spcBef>
                <a:spcPct val="20000"/>
              </a:spcBef>
            </a:pPr>
            <a:endParaRPr lang="en-US" sz="2000" dirty="0">
              <a:latin typeface="Constantia" pitchFamily="18" charset="0"/>
            </a:endParaRPr>
          </a:p>
        </p:txBody>
      </p: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304800"/>
            <a:ext cx="8991600" cy="609600"/>
          </a:xfrm>
        </p:spPr>
        <p:txBody>
          <a:bodyPr/>
          <a:lstStyle/>
          <a:p>
            <a:r>
              <a:rPr lang="en-US" sz="4000" b="1" dirty="0" smtClean="0">
                <a:solidFill>
                  <a:schemeClr val="bg1"/>
                </a:solidFill>
                <a:latin typeface="Maiandra GD" pitchFamily="34" charset="0"/>
              </a:rPr>
              <a:t>ORGANISASI TINGKAT FAKULTAS</a:t>
            </a:r>
            <a:endParaRPr lang="en-US" sz="4000" b="1" dirty="0">
              <a:solidFill>
                <a:schemeClr val="bg1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ransition spd="med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build="p" animBg="1"/>
      <p:bldP spid="13" grpId="0"/>
    </p:bldLst>
  </p:timing>
</p:sld>
</file>

<file path=ppt/theme/theme1.xml><?xml version="1.0" encoding="utf-8"?>
<a:theme xmlns:a="http://schemas.openxmlformats.org/drawingml/2006/main" name="education_building">
  <a:themeElements>
    <a:clrScheme name="memorial_day_salu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emorial_day_salute">
      <a:majorFont>
        <a:latin typeface="Impact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emorial_day_salu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morial_day_salu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morial_day_salu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morial_day_salu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morial_day_salu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emorial_day_salu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morial_day_salu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morial_day_salu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morial_day_salu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morial_day_salu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morial_day_salu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emorial_day_salu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938</TotalTime>
  <Words>333</Words>
  <Application>Microsoft PowerPoint</Application>
  <PresentationFormat>On-screen Show (4:3)</PresentationFormat>
  <Paragraphs>131</Paragraphs>
  <Slides>13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education_building</vt:lpstr>
      <vt:lpstr>Slide 1</vt:lpstr>
      <vt:lpstr>ORGANISASI TINGKAT UNIVERSITAS</vt:lpstr>
      <vt:lpstr>ORGANISASI TINGKAT UNIVERSITAS</vt:lpstr>
      <vt:lpstr>ORGANISASI TINGKAT UNIVERSITAS</vt:lpstr>
      <vt:lpstr>ORGANISASI TINGKAT UNIVERSITAS</vt:lpstr>
      <vt:lpstr>ORGANISASI TINGKAT UNIVERSITAS</vt:lpstr>
      <vt:lpstr>ORGANISASI TINGKAT UNIVERSITAS</vt:lpstr>
      <vt:lpstr>ORGANISASI TINGKAT FAKULTAS</vt:lpstr>
      <vt:lpstr>ORGANISASI TINGKAT FAKULTAS</vt:lpstr>
      <vt:lpstr>ORGANISASI TINGKAT FAKULTAS</vt:lpstr>
      <vt:lpstr>ORGANISASI TINGKAT JURUSAN</vt:lpstr>
      <vt:lpstr>ORGANISASI TINGKAT JURUSAN</vt:lpstr>
      <vt:lpstr>Slide 13</vt:lpstr>
    </vt:vector>
  </TitlesOfParts>
  <Company>UNES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EDUCATION BUILDING</dc:title>
  <dc:creator>Tri Suharyati</dc:creator>
  <cp:lastModifiedBy> </cp:lastModifiedBy>
  <cp:revision>101</cp:revision>
  <dcterms:created xsi:type="dcterms:W3CDTF">2011-08-09T10:12:37Z</dcterms:created>
  <dcterms:modified xsi:type="dcterms:W3CDTF">2012-08-02T03:16:25Z</dcterms:modified>
</cp:coreProperties>
</file>