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68" r:id="rId3"/>
    <p:sldMasterId id="2147483888" r:id="rId4"/>
  </p:sldMasterIdLst>
  <p:notesMasterIdLst>
    <p:notesMasterId r:id="rId49"/>
  </p:notesMasterIdLst>
  <p:handoutMasterIdLst>
    <p:handoutMasterId r:id="rId50"/>
  </p:handoutMasterIdLst>
  <p:sldIdLst>
    <p:sldId id="290" r:id="rId5"/>
    <p:sldId id="333" r:id="rId6"/>
    <p:sldId id="334" r:id="rId7"/>
    <p:sldId id="336" r:id="rId8"/>
    <p:sldId id="338" r:id="rId9"/>
    <p:sldId id="340" r:id="rId10"/>
    <p:sldId id="342" r:id="rId11"/>
    <p:sldId id="354" r:id="rId12"/>
    <p:sldId id="357" r:id="rId13"/>
    <p:sldId id="343" r:id="rId14"/>
    <p:sldId id="356" r:id="rId15"/>
    <p:sldId id="344" r:id="rId16"/>
    <p:sldId id="299" r:id="rId17"/>
    <p:sldId id="322" r:id="rId18"/>
    <p:sldId id="346" r:id="rId19"/>
    <p:sldId id="308" r:id="rId20"/>
    <p:sldId id="347" r:id="rId21"/>
    <p:sldId id="328" r:id="rId22"/>
    <p:sldId id="330" r:id="rId23"/>
    <p:sldId id="303" r:id="rId24"/>
    <p:sldId id="304" r:id="rId25"/>
    <p:sldId id="305" r:id="rId26"/>
    <p:sldId id="353" r:id="rId27"/>
    <p:sldId id="314" r:id="rId28"/>
    <p:sldId id="276" r:id="rId29"/>
    <p:sldId id="349" r:id="rId30"/>
    <p:sldId id="325" r:id="rId31"/>
    <p:sldId id="279" r:id="rId32"/>
    <p:sldId id="350" r:id="rId33"/>
    <p:sldId id="351" r:id="rId34"/>
    <p:sldId id="282" r:id="rId35"/>
    <p:sldId id="283" r:id="rId36"/>
    <p:sldId id="329" r:id="rId37"/>
    <p:sldId id="352" r:id="rId38"/>
    <p:sldId id="289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87" r:id="rId48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867DA"/>
    <a:srgbClr val="F6D2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>
        <p:scale>
          <a:sx n="70" d="100"/>
          <a:sy n="70" d="100"/>
        </p:scale>
        <p:origin x="-13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FCA83-340F-42AF-BA37-2FD355E5138A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7002A4B-9D82-4EB7-9445-89622D1465EC}">
      <dgm:prSet phldrT="[Text]"/>
      <dgm:spPr/>
      <dgm:t>
        <a:bodyPr/>
        <a:lstStyle/>
        <a:p>
          <a:r>
            <a:rPr lang="id-ID" dirty="0" smtClean="0"/>
            <a:t>SU</a:t>
          </a:r>
          <a:r>
            <a:rPr lang="en-US" dirty="0" smtClean="0"/>
            <a:t>CC</a:t>
          </a:r>
          <a:r>
            <a:rPr lang="id-ID" dirty="0" smtClean="0"/>
            <a:t>ES</a:t>
          </a:r>
          <a:endParaRPr lang="id-ID" dirty="0"/>
        </a:p>
      </dgm:t>
    </dgm:pt>
    <dgm:pt modelId="{C870FA75-5F57-4B90-B984-D286CCE4A026}" type="parTrans" cxnId="{2AFB0F10-1414-4538-B3E1-64EC3C664BC1}">
      <dgm:prSet/>
      <dgm:spPr/>
      <dgm:t>
        <a:bodyPr/>
        <a:lstStyle/>
        <a:p>
          <a:endParaRPr lang="id-ID"/>
        </a:p>
      </dgm:t>
    </dgm:pt>
    <dgm:pt modelId="{D2499E44-5E9F-42D0-83E9-248567BC2B4A}" type="sibTrans" cxnId="{2AFB0F10-1414-4538-B3E1-64EC3C664BC1}">
      <dgm:prSet/>
      <dgm:spPr/>
      <dgm:t>
        <a:bodyPr/>
        <a:lstStyle/>
        <a:p>
          <a:endParaRPr lang="id-ID"/>
        </a:p>
      </dgm:t>
    </dgm:pt>
    <dgm:pt modelId="{88A24C11-BF52-489F-A5C6-6320725DD0DF}">
      <dgm:prSet phldrT="[Text]"/>
      <dgm:spPr/>
      <dgm:t>
        <a:bodyPr/>
        <a:lstStyle/>
        <a:p>
          <a:r>
            <a:rPr lang="en-US" dirty="0" smtClean="0">
              <a:latin typeface="Adobe Caslon Pro" pitchFamily="18" charset="0"/>
            </a:rPr>
            <a:t>Career </a:t>
          </a:r>
          <a:r>
            <a:rPr lang="en-US" dirty="0" err="1" smtClean="0">
              <a:latin typeface="Adobe Caslon Pro" pitchFamily="18" charset="0"/>
            </a:rPr>
            <a:t>Succes</a:t>
          </a:r>
          <a:endParaRPr lang="id-ID" dirty="0"/>
        </a:p>
      </dgm:t>
    </dgm:pt>
    <dgm:pt modelId="{34D97C52-5164-4A90-958B-5F13EEC2A899}" type="parTrans" cxnId="{1370C0C5-C81B-405A-9036-861A7282F24D}">
      <dgm:prSet/>
      <dgm:spPr/>
      <dgm:t>
        <a:bodyPr/>
        <a:lstStyle/>
        <a:p>
          <a:endParaRPr lang="id-ID"/>
        </a:p>
      </dgm:t>
    </dgm:pt>
    <dgm:pt modelId="{93270A69-60D4-4394-A4A7-44B77401015D}" type="sibTrans" cxnId="{1370C0C5-C81B-405A-9036-861A7282F24D}">
      <dgm:prSet/>
      <dgm:spPr/>
      <dgm:t>
        <a:bodyPr/>
        <a:lstStyle/>
        <a:p>
          <a:endParaRPr lang="id-ID"/>
        </a:p>
      </dgm:t>
    </dgm:pt>
    <dgm:pt modelId="{0658B723-A43B-413A-927E-7A1DD9730FD2}">
      <dgm:prSet phldrT="[Text]"/>
      <dgm:spPr/>
      <dgm:t>
        <a:bodyPr/>
        <a:lstStyle/>
        <a:p>
          <a:r>
            <a:rPr lang="en-US" dirty="0" smtClean="0">
              <a:latin typeface="Adobe Caslon Pro" pitchFamily="18" charset="0"/>
            </a:rPr>
            <a:t>Personal </a:t>
          </a:r>
          <a:r>
            <a:rPr lang="en-US" dirty="0" err="1" smtClean="0">
              <a:latin typeface="Adobe Caslon Pro" pitchFamily="18" charset="0"/>
            </a:rPr>
            <a:t>Succes</a:t>
          </a:r>
          <a:endParaRPr lang="id-ID" dirty="0"/>
        </a:p>
      </dgm:t>
    </dgm:pt>
    <dgm:pt modelId="{D9EBC46F-5D18-488E-9188-A5CFFFB35FDC}" type="parTrans" cxnId="{C2CE94E4-8C98-432C-BC33-023E3DE737EB}">
      <dgm:prSet/>
      <dgm:spPr/>
      <dgm:t>
        <a:bodyPr/>
        <a:lstStyle/>
        <a:p>
          <a:endParaRPr lang="id-ID"/>
        </a:p>
      </dgm:t>
    </dgm:pt>
    <dgm:pt modelId="{B0347F92-DE41-4759-B55B-AFC18C76D889}" type="sibTrans" cxnId="{C2CE94E4-8C98-432C-BC33-023E3DE737EB}">
      <dgm:prSet/>
      <dgm:spPr/>
      <dgm:t>
        <a:bodyPr/>
        <a:lstStyle/>
        <a:p>
          <a:endParaRPr lang="id-ID"/>
        </a:p>
      </dgm:t>
    </dgm:pt>
    <dgm:pt modelId="{1D085A62-D33D-4B6A-9A06-19B2F92ADB68}">
      <dgm:prSet/>
      <dgm:spPr/>
      <dgm:t>
        <a:bodyPr/>
        <a:lstStyle/>
        <a:p>
          <a:r>
            <a:rPr lang="en-US" dirty="0" smtClean="0">
              <a:latin typeface="Adobe Caslon Pro" pitchFamily="18" charset="0"/>
            </a:rPr>
            <a:t>Social </a:t>
          </a:r>
          <a:r>
            <a:rPr lang="en-US" dirty="0" err="1" smtClean="0">
              <a:latin typeface="Adobe Caslon Pro" pitchFamily="18" charset="0"/>
            </a:rPr>
            <a:t>Succes</a:t>
          </a:r>
          <a:endParaRPr lang="en-US" dirty="0">
            <a:latin typeface="Adobe Caslon Pro" pitchFamily="18" charset="0"/>
          </a:endParaRPr>
        </a:p>
      </dgm:t>
    </dgm:pt>
    <dgm:pt modelId="{FFBFD18B-A47E-410C-854E-C42BE4081C19}" type="parTrans" cxnId="{21B96DB6-AD87-405F-80BC-6AEC882FC9F9}">
      <dgm:prSet/>
      <dgm:spPr/>
      <dgm:t>
        <a:bodyPr/>
        <a:lstStyle/>
        <a:p>
          <a:endParaRPr lang="id-ID"/>
        </a:p>
      </dgm:t>
    </dgm:pt>
    <dgm:pt modelId="{D28D6FA3-1E06-47B2-9F08-F81C943C2C05}" type="sibTrans" cxnId="{21B96DB6-AD87-405F-80BC-6AEC882FC9F9}">
      <dgm:prSet/>
      <dgm:spPr/>
      <dgm:t>
        <a:bodyPr/>
        <a:lstStyle/>
        <a:p>
          <a:endParaRPr lang="id-ID"/>
        </a:p>
      </dgm:t>
    </dgm:pt>
    <dgm:pt modelId="{B545332C-D4AB-4C02-8358-FD723A62AF79}">
      <dgm:prSet/>
      <dgm:spPr/>
      <dgm:t>
        <a:bodyPr/>
        <a:lstStyle/>
        <a:p>
          <a:r>
            <a:rPr lang="en-US" dirty="0" smtClean="0">
              <a:latin typeface="Adobe Caslon Pro" pitchFamily="18" charset="0"/>
            </a:rPr>
            <a:t>Academic </a:t>
          </a:r>
          <a:r>
            <a:rPr lang="en-US" dirty="0" err="1" smtClean="0">
              <a:latin typeface="Adobe Caslon Pro" pitchFamily="18" charset="0"/>
            </a:rPr>
            <a:t>Succes</a:t>
          </a:r>
          <a:endParaRPr lang="en-US" dirty="0">
            <a:latin typeface="Adobe Caslon Pro" pitchFamily="18" charset="0"/>
          </a:endParaRPr>
        </a:p>
      </dgm:t>
    </dgm:pt>
    <dgm:pt modelId="{A4088542-850D-499C-9B9A-A69787054132}" type="parTrans" cxnId="{551E77D0-D44A-4B0D-A566-91BB3F6FA8AC}">
      <dgm:prSet/>
      <dgm:spPr/>
      <dgm:t>
        <a:bodyPr/>
        <a:lstStyle/>
        <a:p>
          <a:endParaRPr lang="id-ID"/>
        </a:p>
      </dgm:t>
    </dgm:pt>
    <dgm:pt modelId="{546FEAE7-1370-4A7E-B710-4B945E44B22A}" type="sibTrans" cxnId="{551E77D0-D44A-4B0D-A566-91BB3F6FA8AC}">
      <dgm:prSet/>
      <dgm:spPr/>
      <dgm:t>
        <a:bodyPr/>
        <a:lstStyle/>
        <a:p>
          <a:endParaRPr lang="id-ID"/>
        </a:p>
      </dgm:t>
    </dgm:pt>
    <dgm:pt modelId="{FAF38F4E-E5C5-4F7D-B435-4A127556508E}" type="pres">
      <dgm:prSet presAssocID="{E3FFCA83-340F-42AF-BA37-2FD355E513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5AB0252-7362-48D0-AF04-FDD6025ED963}" type="pres">
      <dgm:prSet presAssocID="{87002A4B-9D82-4EB7-9445-89622D1465EC}" presName="centerShape" presStyleLbl="node0" presStyleIdx="0" presStyleCnt="1"/>
      <dgm:spPr/>
      <dgm:t>
        <a:bodyPr/>
        <a:lstStyle/>
        <a:p>
          <a:endParaRPr lang="id-ID"/>
        </a:p>
      </dgm:t>
    </dgm:pt>
    <dgm:pt modelId="{88D5F3A2-DAB1-4E51-B832-85646432F392}" type="pres">
      <dgm:prSet presAssocID="{34D97C52-5164-4A90-958B-5F13EEC2A899}" presName="Name9" presStyleLbl="parChTrans1D2" presStyleIdx="0" presStyleCnt="4"/>
      <dgm:spPr/>
      <dgm:t>
        <a:bodyPr/>
        <a:lstStyle/>
        <a:p>
          <a:endParaRPr lang="id-ID"/>
        </a:p>
      </dgm:t>
    </dgm:pt>
    <dgm:pt modelId="{3BA93F07-1591-436F-BC0A-CF156C0774EB}" type="pres">
      <dgm:prSet presAssocID="{34D97C52-5164-4A90-958B-5F13EEC2A899}" presName="connTx" presStyleLbl="parChTrans1D2" presStyleIdx="0" presStyleCnt="4"/>
      <dgm:spPr/>
      <dgm:t>
        <a:bodyPr/>
        <a:lstStyle/>
        <a:p>
          <a:endParaRPr lang="id-ID"/>
        </a:p>
      </dgm:t>
    </dgm:pt>
    <dgm:pt modelId="{3DAF0768-ED74-4992-B98C-CB749650B1BD}" type="pres">
      <dgm:prSet presAssocID="{88A24C11-BF52-489F-A5C6-6320725DD0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FBB437-751C-4DE0-BB9C-3AA317548553}" type="pres">
      <dgm:prSet presAssocID="{A4088542-850D-499C-9B9A-A69787054132}" presName="Name9" presStyleLbl="parChTrans1D2" presStyleIdx="1" presStyleCnt="4"/>
      <dgm:spPr/>
      <dgm:t>
        <a:bodyPr/>
        <a:lstStyle/>
        <a:p>
          <a:endParaRPr lang="id-ID"/>
        </a:p>
      </dgm:t>
    </dgm:pt>
    <dgm:pt modelId="{CFF8FA93-A901-4401-855D-930193FCEEB1}" type="pres">
      <dgm:prSet presAssocID="{A4088542-850D-499C-9B9A-A69787054132}" presName="connTx" presStyleLbl="parChTrans1D2" presStyleIdx="1" presStyleCnt="4"/>
      <dgm:spPr/>
      <dgm:t>
        <a:bodyPr/>
        <a:lstStyle/>
        <a:p>
          <a:endParaRPr lang="id-ID"/>
        </a:p>
      </dgm:t>
    </dgm:pt>
    <dgm:pt modelId="{C70445AB-81C2-412C-826A-6B02689CFE5B}" type="pres">
      <dgm:prSet presAssocID="{B545332C-D4AB-4C02-8358-FD723A62AF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0A5D11-6CFE-4913-BD4E-A629D732810F}" type="pres">
      <dgm:prSet presAssocID="{FFBFD18B-A47E-410C-854E-C42BE4081C19}" presName="Name9" presStyleLbl="parChTrans1D2" presStyleIdx="2" presStyleCnt="4"/>
      <dgm:spPr/>
      <dgm:t>
        <a:bodyPr/>
        <a:lstStyle/>
        <a:p>
          <a:endParaRPr lang="id-ID"/>
        </a:p>
      </dgm:t>
    </dgm:pt>
    <dgm:pt modelId="{94DF37A6-9C43-4266-A002-5BBCA848ED1D}" type="pres">
      <dgm:prSet presAssocID="{FFBFD18B-A47E-410C-854E-C42BE4081C19}" presName="connTx" presStyleLbl="parChTrans1D2" presStyleIdx="2" presStyleCnt="4"/>
      <dgm:spPr/>
      <dgm:t>
        <a:bodyPr/>
        <a:lstStyle/>
        <a:p>
          <a:endParaRPr lang="id-ID"/>
        </a:p>
      </dgm:t>
    </dgm:pt>
    <dgm:pt modelId="{A1C5D4E1-ECB1-491C-8612-FEBDB5407AA1}" type="pres">
      <dgm:prSet presAssocID="{1D085A62-D33D-4B6A-9A06-19B2F92ADB6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FD644E-BBF0-4C5F-9648-A4EAB63C8E3F}" type="pres">
      <dgm:prSet presAssocID="{D9EBC46F-5D18-488E-9188-A5CFFFB35FDC}" presName="Name9" presStyleLbl="parChTrans1D2" presStyleIdx="3" presStyleCnt="4"/>
      <dgm:spPr/>
      <dgm:t>
        <a:bodyPr/>
        <a:lstStyle/>
        <a:p>
          <a:endParaRPr lang="id-ID"/>
        </a:p>
      </dgm:t>
    </dgm:pt>
    <dgm:pt modelId="{EE7AE44A-3EDD-444B-B061-9B7E6E480715}" type="pres">
      <dgm:prSet presAssocID="{D9EBC46F-5D18-488E-9188-A5CFFFB35FDC}" presName="connTx" presStyleLbl="parChTrans1D2" presStyleIdx="3" presStyleCnt="4"/>
      <dgm:spPr/>
      <dgm:t>
        <a:bodyPr/>
        <a:lstStyle/>
        <a:p>
          <a:endParaRPr lang="id-ID"/>
        </a:p>
      </dgm:t>
    </dgm:pt>
    <dgm:pt modelId="{CBF3624B-E313-416A-A045-FB58840D6ADF}" type="pres">
      <dgm:prSet presAssocID="{0658B723-A43B-413A-927E-7A1DD9730F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178CA51-D92B-4554-AD6B-E740EC08DEB0}" type="presOf" srcId="{87002A4B-9D82-4EB7-9445-89622D1465EC}" destId="{A5AB0252-7362-48D0-AF04-FDD6025ED963}" srcOrd="0" destOrd="0" presId="urn:microsoft.com/office/officeart/2005/8/layout/radial1"/>
    <dgm:cxn modelId="{C888290C-ED42-4509-9774-F7F174DC94F8}" type="presOf" srcId="{A4088542-850D-499C-9B9A-A69787054132}" destId="{49FBB437-751C-4DE0-BB9C-3AA317548553}" srcOrd="0" destOrd="0" presId="urn:microsoft.com/office/officeart/2005/8/layout/radial1"/>
    <dgm:cxn modelId="{6377F25A-417F-4842-B228-C61AF95EB26B}" type="presOf" srcId="{B545332C-D4AB-4C02-8358-FD723A62AF79}" destId="{C70445AB-81C2-412C-826A-6B02689CFE5B}" srcOrd="0" destOrd="0" presId="urn:microsoft.com/office/officeart/2005/8/layout/radial1"/>
    <dgm:cxn modelId="{21B96DB6-AD87-405F-80BC-6AEC882FC9F9}" srcId="{87002A4B-9D82-4EB7-9445-89622D1465EC}" destId="{1D085A62-D33D-4B6A-9A06-19B2F92ADB68}" srcOrd="2" destOrd="0" parTransId="{FFBFD18B-A47E-410C-854E-C42BE4081C19}" sibTransId="{D28D6FA3-1E06-47B2-9F08-F81C943C2C05}"/>
    <dgm:cxn modelId="{9E7FD28F-5085-4ED9-8A97-A548CB8BD9B8}" type="presOf" srcId="{D9EBC46F-5D18-488E-9188-A5CFFFB35FDC}" destId="{EE7AE44A-3EDD-444B-B061-9B7E6E480715}" srcOrd="1" destOrd="0" presId="urn:microsoft.com/office/officeart/2005/8/layout/radial1"/>
    <dgm:cxn modelId="{1370C0C5-C81B-405A-9036-861A7282F24D}" srcId="{87002A4B-9D82-4EB7-9445-89622D1465EC}" destId="{88A24C11-BF52-489F-A5C6-6320725DD0DF}" srcOrd="0" destOrd="0" parTransId="{34D97C52-5164-4A90-958B-5F13EEC2A899}" sibTransId="{93270A69-60D4-4394-A4A7-44B77401015D}"/>
    <dgm:cxn modelId="{18AD9400-0F1D-41DB-B5E9-57D1242E5360}" type="presOf" srcId="{34D97C52-5164-4A90-958B-5F13EEC2A899}" destId="{88D5F3A2-DAB1-4E51-B832-85646432F392}" srcOrd="0" destOrd="0" presId="urn:microsoft.com/office/officeart/2005/8/layout/radial1"/>
    <dgm:cxn modelId="{26D8D30C-8585-4AAE-89E9-3EE7FAA3B124}" type="presOf" srcId="{FFBFD18B-A47E-410C-854E-C42BE4081C19}" destId="{94DF37A6-9C43-4266-A002-5BBCA848ED1D}" srcOrd="1" destOrd="0" presId="urn:microsoft.com/office/officeart/2005/8/layout/radial1"/>
    <dgm:cxn modelId="{551E77D0-D44A-4B0D-A566-91BB3F6FA8AC}" srcId="{87002A4B-9D82-4EB7-9445-89622D1465EC}" destId="{B545332C-D4AB-4C02-8358-FD723A62AF79}" srcOrd="1" destOrd="0" parTransId="{A4088542-850D-499C-9B9A-A69787054132}" sibTransId="{546FEAE7-1370-4A7E-B710-4B945E44B22A}"/>
    <dgm:cxn modelId="{19178988-C29C-4728-9C7C-28ABAB6D8134}" type="presOf" srcId="{0658B723-A43B-413A-927E-7A1DD9730FD2}" destId="{CBF3624B-E313-416A-A045-FB58840D6ADF}" srcOrd="0" destOrd="0" presId="urn:microsoft.com/office/officeart/2005/8/layout/radial1"/>
    <dgm:cxn modelId="{2AFB0F10-1414-4538-B3E1-64EC3C664BC1}" srcId="{E3FFCA83-340F-42AF-BA37-2FD355E5138A}" destId="{87002A4B-9D82-4EB7-9445-89622D1465EC}" srcOrd="0" destOrd="0" parTransId="{C870FA75-5F57-4B90-B984-D286CCE4A026}" sibTransId="{D2499E44-5E9F-42D0-83E9-248567BC2B4A}"/>
    <dgm:cxn modelId="{EF2848DC-D345-4BB2-AB1B-CEC41AEA8BD5}" type="presOf" srcId="{E3FFCA83-340F-42AF-BA37-2FD355E5138A}" destId="{FAF38F4E-E5C5-4F7D-B435-4A127556508E}" srcOrd="0" destOrd="0" presId="urn:microsoft.com/office/officeart/2005/8/layout/radial1"/>
    <dgm:cxn modelId="{7011106F-F4EC-43CE-9E8E-20C63CA3FFD9}" type="presOf" srcId="{A4088542-850D-499C-9B9A-A69787054132}" destId="{CFF8FA93-A901-4401-855D-930193FCEEB1}" srcOrd="1" destOrd="0" presId="urn:microsoft.com/office/officeart/2005/8/layout/radial1"/>
    <dgm:cxn modelId="{C2CE94E4-8C98-432C-BC33-023E3DE737EB}" srcId="{87002A4B-9D82-4EB7-9445-89622D1465EC}" destId="{0658B723-A43B-413A-927E-7A1DD9730FD2}" srcOrd="3" destOrd="0" parTransId="{D9EBC46F-5D18-488E-9188-A5CFFFB35FDC}" sibTransId="{B0347F92-DE41-4759-B55B-AFC18C76D889}"/>
    <dgm:cxn modelId="{EC14A479-CD2C-421C-9CD4-1CBB21F1D8D8}" type="presOf" srcId="{FFBFD18B-A47E-410C-854E-C42BE4081C19}" destId="{250A5D11-6CFE-4913-BD4E-A629D732810F}" srcOrd="0" destOrd="0" presId="urn:microsoft.com/office/officeart/2005/8/layout/radial1"/>
    <dgm:cxn modelId="{5D4CB391-7049-4699-84B6-288ABE2D5512}" type="presOf" srcId="{88A24C11-BF52-489F-A5C6-6320725DD0DF}" destId="{3DAF0768-ED74-4992-B98C-CB749650B1BD}" srcOrd="0" destOrd="0" presId="urn:microsoft.com/office/officeart/2005/8/layout/radial1"/>
    <dgm:cxn modelId="{7F5C4861-0E49-4A5D-AAFD-E1E9C432E89D}" type="presOf" srcId="{1D085A62-D33D-4B6A-9A06-19B2F92ADB68}" destId="{A1C5D4E1-ECB1-491C-8612-FEBDB5407AA1}" srcOrd="0" destOrd="0" presId="urn:microsoft.com/office/officeart/2005/8/layout/radial1"/>
    <dgm:cxn modelId="{AA79EFFC-7F3C-4544-BBD9-31C708779B3C}" type="presOf" srcId="{D9EBC46F-5D18-488E-9188-A5CFFFB35FDC}" destId="{C3FD644E-BBF0-4C5F-9648-A4EAB63C8E3F}" srcOrd="0" destOrd="0" presId="urn:microsoft.com/office/officeart/2005/8/layout/radial1"/>
    <dgm:cxn modelId="{7B723C85-D126-4D1C-BC16-67531B4A441E}" type="presOf" srcId="{34D97C52-5164-4A90-958B-5F13EEC2A899}" destId="{3BA93F07-1591-436F-BC0A-CF156C0774EB}" srcOrd="1" destOrd="0" presId="urn:microsoft.com/office/officeart/2005/8/layout/radial1"/>
    <dgm:cxn modelId="{2693610C-F252-4D76-AB09-27C95D4FC0CD}" type="presParOf" srcId="{FAF38F4E-E5C5-4F7D-B435-4A127556508E}" destId="{A5AB0252-7362-48D0-AF04-FDD6025ED963}" srcOrd="0" destOrd="0" presId="urn:microsoft.com/office/officeart/2005/8/layout/radial1"/>
    <dgm:cxn modelId="{8A689E33-0E0B-42FE-88DC-39EEE7FC0F4A}" type="presParOf" srcId="{FAF38F4E-E5C5-4F7D-B435-4A127556508E}" destId="{88D5F3A2-DAB1-4E51-B832-85646432F392}" srcOrd="1" destOrd="0" presId="urn:microsoft.com/office/officeart/2005/8/layout/radial1"/>
    <dgm:cxn modelId="{F94056F3-FC68-4174-9B68-CC785237D2EE}" type="presParOf" srcId="{88D5F3A2-DAB1-4E51-B832-85646432F392}" destId="{3BA93F07-1591-436F-BC0A-CF156C0774EB}" srcOrd="0" destOrd="0" presId="urn:microsoft.com/office/officeart/2005/8/layout/radial1"/>
    <dgm:cxn modelId="{779DBEF1-A88E-43AD-BC32-CFACB915F68A}" type="presParOf" srcId="{FAF38F4E-E5C5-4F7D-B435-4A127556508E}" destId="{3DAF0768-ED74-4992-B98C-CB749650B1BD}" srcOrd="2" destOrd="0" presId="urn:microsoft.com/office/officeart/2005/8/layout/radial1"/>
    <dgm:cxn modelId="{7B481CC2-5D45-4885-BF79-E62D2F0C21CF}" type="presParOf" srcId="{FAF38F4E-E5C5-4F7D-B435-4A127556508E}" destId="{49FBB437-751C-4DE0-BB9C-3AA317548553}" srcOrd="3" destOrd="0" presId="urn:microsoft.com/office/officeart/2005/8/layout/radial1"/>
    <dgm:cxn modelId="{5B336996-80B8-4F5D-9C2C-1CED5E578805}" type="presParOf" srcId="{49FBB437-751C-4DE0-BB9C-3AA317548553}" destId="{CFF8FA93-A901-4401-855D-930193FCEEB1}" srcOrd="0" destOrd="0" presId="urn:microsoft.com/office/officeart/2005/8/layout/radial1"/>
    <dgm:cxn modelId="{C1E3926B-EDB5-4627-88B6-3B008FFA7E9E}" type="presParOf" srcId="{FAF38F4E-E5C5-4F7D-B435-4A127556508E}" destId="{C70445AB-81C2-412C-826A-6B02689CFE5B}" srcOrd="4" destOrd="0" presId="urn:microsoft.com/office/officeart/2005/8/layout/radial1"/>
    <dgm:cxn modelId="{80BA9682-9E3B-417D-B79B-CE18B45648A5}" type="presParOf" srcId="{FAF38F4E-E5C5-4F7D-B435-4A127556508E}" destId="{250A5D11-6CFE-4913-BD4E-A629D732810F}" srcOrd="5" destOrd="0" presId="urn:microsoft.com/office/officeart/2005/8/layout/radial1"/>
    <dgm:cxn modelId="{F12566B8-4CF0-4BE1-8C65-9B22A5B66FE3}" type="presParOf" srcId="{250A5D11-6CFE-4913-BD4E-A629D732810F}" destId="{94DF37A6-9C43-4266-A002-5BBCA848ED1D}" srcOrd="0" destOrd="0" presId="urn:microsoft.com/office/officeart/2005/8/layout/radial1"/>
    <dgm:cxn modelId="{2BE427CA-E891-45A5-BCD1-7C3AAD08293A}" type="presParOf" srcId="{FAF38F4E-E5C5-4F7D-B435-4A127556508E}" destId="{A1C5D4E1-ECB1-491C-8612-FEBDB5407AA1}" srcOrd="6" destOrd="0" presId="urn:microsoft.com/office/officeart/2005/8/layout/radial1"/>
    <dgm:cxn modelId="{CD3550FB-DF13-449A-9438-018E1E18788D}" type="presParOf" srcId="{FAF38F4E-E5C5-4F7D-B435-4A127556508E}" destId="{C3FD644E-BBF0-4C5F-9648-A4EAB63C8E3F}" srcOrd="7" destOrd="0" presId="urn:microsoft.com/office/officeart/2005/8/layout/radial1"/>
    <dgm:cxn modelId="{EF21A169-853A-4696-83AA-CD555B36ABE4}" type="presParOf" srcId="{C3FD644E-BBF0-4C5F-9648-A4EAB63C8E3F}" destId="{EE7AE44A-3EDD-444B-B061-9B7E6E480715}" srcOrd="0" destOrd="0" presId="urn:microsoft.com/office/officeart/2005/8/layout/radial1"/>
    <dgm:cxn modelId="{36C194A4-4C64-44BD-B94A-1AFDB40B963E}" type="presParOf" srcId="{FAF38F4E-E5C5-4F7D-B435-4A127556508E}" destId="{CBF3624B-E313-416A-A045-FB58840D6AD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2164D-3C14-4815-834D-350B17A124AD}" type="datetimeFigureOut">
              <a:rPr lang="id-ID" smtClean="0"/>
              <a:pPr/>
              <a:t>31/07/2012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A031F-22A1-466F-9ECB-D557B809F79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937D4-64F9-4A23-910E-4032C9C2095D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25E8A-8C96-4B5A-B362-F28B93259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951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089DB0-E2BB-4889-97B8-C590D367D9E9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832ED2-7956-42B8-B00B-71C733E7D697}" type="datetimeFigureOut">
              <a:rPr lang="en-US" smtClean="0"/>
              <a:pPr/>
              <a:t>7/31/2012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32BE9D-2909-4846-B4F7-FCC41E45762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37.jpeg"/><Relationship Id="rId7" Type="http://schemas.openxmlformats.org/officeDocument/2006/relationships/slide" Target="slide39.xml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34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0" Type="http://schemas.openxmlformats.org/officeDocument/2006/relationships/slide" Target="slide42.xml"/><Relationship Id="rId4" Type="http://schemas.openxmlformats.org/officeDocument/2006/relationships/image" Target="../media/image38.png"/><Relationship Id="rId9" Type="http://schemas.openxmlformats.org/officeDocument/2006/relationships/slide" Target="slide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 descr="gerbang unn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250" r="3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538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latin typeface="Baskerville Old Face" pitchFamily="18" charset="0"/>
              </a:rPr>
              <a:t>Welcome to World Class University</a:t>
            </a:r>
            <a:br>
              <a:rPr lang="en-US" sz="2800" dirty="0" smtClean="0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Baskerville Old Face" pitchFamily="18" charset="0"/>
              </a:rPr>
              <a:t>Semarang State University</a:t>
            </a:r>
            <a:endParaRPr lang="en-US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90600" y="5029200"/>
            <a:ext cx="8153400" cy="1828800"/>
          </a:xfrm>
        </p:spPr>
        <p:txBody>
          <a:bodyPr>
            <a:noAutofit/>
          </a:bodyPr>
          <a:lstStyle/>
          <a:p>
            <a:pPr>
              <a:tabLst>
                <a:tab pos="1071563" algn="l"/>
                <a:tab pos="2774950" algn="l"/>
              </a:tabLst>
            </a:pPr>
            <a:r>
              <a:rPr lang="id-ID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Presented by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: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ea typeface="Cambria Math" pitchFamily="18" charset="0"/>
              </a:rPr>
              <a:t>Tim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ea typeface="Cambria Math" pitchFamily="18" charset="0"/>
              </a:rPr>
              <a:t>Akademik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ea typeface="Cambria Math" pitchFamily="18" charset="0"/>
              </a:rPr>
              <a:t>  PPLK &amp; BK </a:t>
            </a:r>
            <a:r>
              <a:rPr lang="id-ID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  <a:ea typeface="Cambria Math" pitchFamily="18" charset="0"/>
              </a:rPr>
              <a:t>		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(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Pusat</a:t>
            </a:r>
            <a:r>
              <a:rPr lang="id-ID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Pengembangan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  </a:t>
            </a:r>
            <a:r>
              <a:rPr lang="id-ID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		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Layanan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Konseling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r>
              <a:rPr lang="id-ID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			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&amp; Bursa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Kerja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)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 rot="478404">
            <a:off x="2696537" y="3370938"/>
            <a:ext cx="58127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Arial Black" pitchFamily="34" charset="0"/>
              </a:rPr>
              <a:t>KULIAH</a:t>
            </a:r>
            <a:endParaRPr lang="en-US" sz="48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5486400" y="0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</a:rPr>
              <a:t>SUKSES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rved Up Arrow 6"/>
          <p:cNvSpPr/>
          <p:nvPr/>
        </p:nvSpPr>
        <p:spPr>
          <a:xfrm>
            <a:off x="1600200" y="4419600"/>
            <a:ext cx="5943600" cy="2438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rgbClr val="FF0000"/>
              </a:solidFill>
              <a:latin typeface="Adobe Caslon Pro Bold" pitchFamily="18" charset="0"/>
            </a:endParaRPr>
          </a:p>
        </p:txBody>
      </p:sp>
      <p:pic>
        <p:nvPicPr>
          <p:cNvPr id="50179" name="Picture 4" descr="AB_023_01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144000" cy="4724400"/>
          </a:xfrm>
          <a:prstGeom prst="rect">
            <a:avLst/>
          </a:prstGeom>
        </p:spPr>
      </p:pic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304800" y="57912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</a:pPr>
            <a:r>
              <a:rPr lang="en-US" sz="3200" b="1" dirty="0" err="1" smtClean="0">
                <a:latin typeface="Adobe Caslon Pro" pitchFamily="18" charset="0"/>
              </a:rPr>
              <a:t>Sebagai</a:t>
            </a:r>
            <a:r>
              <a:rPr lang="en-US" sz="3200" b="1" dirty="0" smtClean="0">
                <a:latin typeface="Adobe Caslon Pro" pitchFamily="18" charset="0"/>
              </a:rPr>
              <a:t> modal </a:t>
            </a:r>
            <a:r>
              <a:rPr lang="en-US" sz="3200" b="1" dirty="0" err="1">
                <a:latin typeface="Adobe Caslon Pro" pitchFamily="18" charset="0"/>
              </a:rPr>
              <a:t>awal</a:t>
            </a:r>
            <a:r>
              <a:rPr lang="en-US" sz="3200" b="1" dirty="0">
                <a:latin typeface="Adobe Caslon Pro" pitchFamily="18" charset="0"/>
              </a:rPr>
              <a:t> </a:t>
            </a:r>
            <a:r>
              <a:rPr lang="en-US" sz="3200" b="1" dirty="0" err="1">
                <a:latin typeface="Adobe Caslon Pro" pitchFamily="18" charset="0"/>
              </a:rPr>
              <a:t>untuk</a:t>
            </a:r>
            <a:r>
              <a:rPr lang="en-US" sz="3200" b="1" dirty="0">
                <a:latin typeface="Adobe Caslon Pro" pitchFamily="18" charset="0"/>
              </a:rPr>
              <a:t> </a:t>
            </a:r>
            <a:r>
              <a:rPr lang="en-US" sz="3200" b="1" dirty="0" err="1">
                <a:latin typeface="Adobe Caslon Pro" pitchFamily="18" charset="0"/>
              </a:rPr>
              <a:t>pijakan</a:t>
            </a:r>
            <a:r>
              <a:rPr lang="en-US" sz="3200" b="1" dirty="0">
                <a:latin typeface="Adobe Caslon Pro" pitchFamily="18" charset="0"/>
              </a:rPr>
              <a:t> </a:t>
            </a:r>
            <a:r>
              <a:rPr lang="en-US" sz="3200" b="1" dirty="0" err="1">
                <a:latin typeface="Adobe Caslon Pro" pitchFamily="18" charset="0"/>
              </a:rPr>
              <a:t>masa</a:t>
            </a:r>
            <a:r>
              <a:rPr lang="en-US" sz="3200" b="1" dirty="0">
                <a:latin typeface="Adobe Caslon Pro" pitchFamily="18" charset="0"/>
              </a:rPr>
              <a:t> </a:t>
            </a:r>
            <a:r>
              <a:rPr lang="en-US" sz="3200" b="1" dirty="0" err="1">
                <a:latin typeface="Adobe Caslon Pro" pitchFamily="18" charset="0"/>
              </a:rPr>
              <a:t>depan</a:t>
            </a:r>
            <a:r>
              <a:rPr lang="en-US" sz="3200" b="1" dirty="0">
                <a:latin typeface="Adobe Caslon Pro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12712"/>
            <a:ext cx="8062495" cy="5714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r>
              <a:rPr lang="en-US" sz="6000" dirty="0" err="1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Mahasiswa</a:t>
            </a:r>
            <a:r>
              <a:rPr lang="en-US" sz="6000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baru</a:t>
            </a:r>
            <a:r>
              <a:rPr lang="en-US" sz="6000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pasti</a:t>
            </a:r>
            <a:r>
              <a:rPr lang="en-US" sz="6000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bersinggungan</a:t>
            </a:r>
            <a:r>
              <a:rPr lang="en-US" sz="6000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6000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 :</a:t>
            </a:r>
          </a:p>
          <a:p>
            <a:pPr algn="ctr">
              <a:buNone/>
            </a:pPr>
            <a:endParaRPr lang="en-US" sz="6000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4340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/>
              <a:t>. . . . . . . . . . . . . . . . . . . . . . . 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60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es-semar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381000" y="228600"/>
            <a:ext cx="5715000" cy="609600"/>
          </a:xfrm>
          <a:prstGeom prst="homePlate">
            <a:avLst/>
          </a:prstGeom>
          <a:solidFill>
            <a:schemeClr val="bg1">
              <a:alpha val="25000"/>
            </a:schemeClr>
          </a:solidFill>
          <a:ln>
            <a:solidFill>
              <a:schemeClr val="bg2">
                <a:lumMod val="75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  <a:latin typeface="Arial Black" pitchFamily="34" charset="0"/>
              </a:rPr>
              <a:t>LINGKUNGAN BARU</a:t>
            </a:r>
            <a:endParaRPr lang="id-ID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400800" y="228600"/>
            <a:ext cx="609600" cy="609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7010400" y="228600"/>
            <a:ext cx="609600" cy="609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620000" y="228600"/>
            <a:ext cx="609600" cy="609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8" name="Picture 4" descr="D:\PPLK BK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267200" cy="2438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140" y="3810000"/>
            <a:ext cx="307086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ORANG-ORANG BARU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148261_1523393209567_1376727382_31160598_683575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3528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29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04800"/>
            <a:ext cx="69342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MODEL PERKULIAHAN</a:t>
            </a:r>
          </a:p>
          <a:p>
            <a:pPr algn="ctr"/>
            <a:endParaRPr lang="id-ID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D:\PPLK BK\Peer-Teaching-English-Lear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7178"/>
            <a:ext cx="3581400" cy="3050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96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400" dirty="0" smtClean="0">
                <a:effectLst/>
                <a:latin typeface="Algerian" pitchFamily="82" charset="0"/>
              </a:rPr>
              <a:t>BUDAYA BARU</a:t>
            </a:r>
            <a:endParaRPr lang="en-US" sz="4400" dirty="0">
              <a:effectLst/>
              <a:latin typeface="Algerian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ilustrasi.p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05150"/>
            <a:ext cx="4597400" cy="344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5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819400"/>
            <a:ext cx="3810000" cy="533400"/>
          </a:xfrm>
          <a:prstGeom prst="rect">
            <a:avLst/>
          </a:prstGeom>
          <a:solidFill>
            <a:srgbClr val="00B0F0">
              <a:alpha val="8000"/>
            </a:srgbClr>
          </a:solidFill>
          <a:ln>
            <a:solidFill>
              <a:srgbClr val="FF0000">
                <a:alpha val="15000"/>
              </a:srgbClr>
            </a:solidFill>
          </a:ln>
          <a:scene3d>
            <a:camera prst="perspectiveHeroicExtremeRightFacing"/>
            <a:lightRig rig="chilly" dir="t"/>
          </a:scene3d>
          <a:sp3d contourW="12700">
            <a:bevelB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Arial Black" pitchFamily="34" charset="0"/>
              </a:rPr>
              <a:t>PENYESUAIAN DIRI</a:t>
            </a:r>
            <a:endParaRPr lang="id-ID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67200" y="2590800"/>
            <a:ext cx="381000" cy="1295400"/>
          </a:xfrm>
          <a:prstGeom prst="rightArrow">
            <a:avLst/>
          </a:prstGeom>
          <a:solidFill>
            <a:srgbClr val="00B050">
              <a:alpha val="61000"/>
            </a:srgbClr>
          </a:solidFill>
          <a:ln>
            <a:solidFill>
              <a:schemeClr val="accent1">
                <a:shade val="50000"/>
                <a:alpha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 rot="684503">
            <a:off x="4953000" y="609600"/>
            <a:ext cx="3810000" cy="762000"/>
          </a:xfrm>
          <a:prstGeom prst="rect">
            <a:avLst/>
          </a:prstGeom>
          <a:solidFill>
            <a:srgbClr val="00B0F0">
              <a:alpha val="8000"/>
            </a:srgbClr>
          </a:solidFill>
          <a:ln>
            <a:solidFill>
              <a:srgbClr val="FF0000">
                <a:alpha val="15000"/>
              </a:srgbClr>
            </a:solidFill>
          </a:ln>
          <a:scene3d>
            <a:camera prst="perspectiveHeroicExtremeRightFacing"/>
            <a:lightRig rig="chilly" dir="t"/>
          </a:scene3d>
          <a:sp3d contourW="12700">
            <a:bevelB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Potensi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kemampuan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diri</a:t>
            </a:r>
            <a:endParaRPr lang="en-US" sz="2400" dirty="0">
              <a:solidFill>
                <a:schemeClr val="tx1"/>
              </a:solidFill>
              <a:latin typeface="Arial Black" pitchFamily="34" charset="0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 rot="309472">
            <a:off x="5105400" y="1905000"/>
            <a:ext cx="3810000" cy="762000"/>
          </a:xfrm>
          <a:prstGeom prst="rect">
            <a:avLst/>
          </a:prstGeom>
          <a:solidFill>
            <a:srgbClr val="00B0F0">
              <a:alpha val="8000"/>
            </a:srgbClr>
          </a:solidFill>
          <a:ln>
            <a:solidFill>
              <a:srgbClr val="FF0000">
                <a:alpha val="15000"/>
              </a:srgbClr>
            </a:solidFill>
          </a:ln>
          <a:scene3d>
            <a:camera prst="perspectiveHeroicExtremeRightFacing"/>
            <a:lightRig rig="chilly" dir="t"/>
          </a:scene3d>
          <a:sp3d contourW="12700">
            <a:bevelB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Model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pengajaran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baru</a:t>
            </a:r>
            <a:endParaRPr lang="en-US" sz="2400" dirty="0">
              <a:solidFill>
                <a:schemeClr val="tx1"/>
              </a:solidFill>
              <a:latin typeface="Arial Black" pitchFamily="34" charset="0"/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3048000"/>
            <a:ext cx="3810000" cy="1143000"/>
          </a:xfrm>
          <a:prstGeom prst="rect">
            <a:avLst/>
          </a:prstGeom>
          <a:solidFill>
            <a:srgbClr val="00B0F0">
              <a:alpha val="8000"/>
            </a:srgbClr>
          </a:solidFill>
          <a:ln>
            <a:solidFill>
              <a:srgbClr val="FF0000">
                <a:alpha val="15000"/>
              </a:srgbClr>
            </a:solidFill>
          </a:ln>
          <a:scene3d>
            <a:camera prst="perspectiveHeroicExtremeRightFacing"/>
            <a:lightRig rig="chilly" dir="t"/>
          </a:scene3d>
          <a:sp3d contourW="12700">
            <a:bevelB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Sikap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perilaku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masyarakat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akademik</a:t>
            </a:r>
            <a:endParaRPr lang="en-US" sz="2400" dirty="0">
              <a:solidFill>
                <a:schemeClr val="tx1"/>
              </a:solidFill>
              <a:latin typeface="Arial Black" pitchFamily="34" charset="0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4648200"/>
            <a:ext cx="3810000" cy="1219200"/>
          </a:xfrm>
          <a:prstGeom prst="rect">
            <a:avLst/>
          </a:prstGeom>
          <a:solidFill>
            <a:srgbClr val="00B0F0">
              <a:alpha val="8000"/>
            </a:srgbClr>
          </a:solidFill>
          <a:ln>
            <a:solidFill>
              <a:srgbClr val="FF0000">
                <a:alpha val="15000"/>
              </a:srgbClr>
            </a:solidFill>
          </a:ln>
          <a:scene3d>
            <a:camera prst="perspectiveHeroicExtremeRightFacing"/>
            <a:lightRig rig="chilly" dir="t"/>
          </a:scene3d>
          <a:sp3d contourW="12700">
            <a:bevelB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Budaya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asing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sesuai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pribadi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Black" pitchFamily="34" charset="0"/>
                <a:cs typeface="Andalus" pitchFamily="18" charset="-78"/>
              </a:rPr>
              <a:t>bangsa</a:t>
            </a:r>
            <a:endParaRPr lang="en-US" sz="2400" dirty="0">
              <a:solidFill>
                <a:schemeClr val="tx1"/>
              </a:solidFill>
              <a:latin typeface="Arial Black" pitchFamily="34" charset="0"/>
              <a:cs typeface="Andalus" pitchFamily="18" charset="-78"/>
            </a:endParaRPr>
          </a:p>
        </p:txBody>
      </p:sp>
      <p:pic>
        <p:nvPicPr>
          <p:cNvPr id="8" name="Picture 7" descr="geek_trying_to_pull_up_h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7650">
            <a:off x="1319222" y="3059898"/>
            <a:ext cx="24765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9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LBERT-EINTEIN-KART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13560"/>
            <a:ext cx="3886200" cy="5052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ular Callout 10"/>
          <p:cNvSpPr/>
          <p:nvPr/>
        </p:nvSpPr>
        <p:spPr>
          <a:xfrm>
            <a:off x="2895600" y="228600"/>
            <a:ext cx="5943600" cy="2819400"/>
          </a:xfrm>
          <a:prstGeom prst="wedgeRoundRectCallout">
            <a:avLst>
              <a:gd name="adj1" fmla="val -41220"/>
              <a:gd name="adj2" fmla="val 79272"/>
              <a:gd name="adj3" fmla="val 16667"/>
            </a:avLst>
          </a:prstGeom>
          <a:solidFill>
            <a:schemeClr val="accent1">
              <a:alpha val="14000"/>
            </a:schemeClr>
          </a:solidFill>
          <a:ln>
            <a:solidFill>
              <a:srgbClr val="FF0000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Pintar-pintar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 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mengatur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waktu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ndalus" pitchFamily="18" charset="-78"/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Memilih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 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kegiatan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 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dan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organisasi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ndalus" pitchFamily="18" charset="-78"/>
            </a:endParaRPr>
          </a:p>
          <a:p>
            <a:pPr marL="342900" indent="-342900"/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3.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Membangkitkan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motivasi</a:t>
            </a:r>
            <a:endParaRPr lang="id-ID" sz="2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ndalus" pitchFamily="18" charset="-78"/>
            </a:endParaRPr>
          </a:p>
          <a:p>
            <a:pPr marL="342900" indent="-342900"/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4.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Konsep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diri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dan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ekspektasi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masa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ndalus" pitchFamily="18" charset="-78"/>
              </a:rPr>
              <a:t>depan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ndalus" pitchFamily="18" charset="-78"/>
            </a:endParaRPr>
          </a:p>
          <a:p>
            <a:endParaRPr lang="id-ID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17409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533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PROGRAM PENGENALAN AKADEMIK (PPA) 2012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0"/>
            <a:ext cx="8305800" cy="1828800"/>
          </a:xfrm>
        </p:spPr>
        <p:txBody>
          <a:bodyPr>
            <a:normAutofit fontScale="47500" lnSpcReduction="20000"/>
          </a:bodyPr>
          <a:lstStyle/>
          <a:p>
            <a:endParaRPr lang="en-US" sz="4400" dirty="0" smtClean="0">
              <a:solidFill>
                <a:schemeClr val="tx1"/>
              </a:solidFill>
              <a:latin typeface="Adobe Caslon Pro Bold" pitchFamily="18" charset="0"/>
            </a:endParaRPr>
          </a:p>
          <a:p>
            <a:r>
              <a:rPr lang="en-US" sz="5100" dirty="0" err="1" smtClean="0">
                <a:solidFill>
                  <a:schemeClr val="tx1"/>
                </a:solidFill>
                <a:latin typeface="Adobe Caslon Pro Bold" pitchFamily="18" charset="0"/>
              </a:rPr>
              <a:t>Pusat</a:t>
            </a:r>
            <a:r>
              <a:rPr lang="en-US" sz="51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5100" dirty="0" err="1" smtClean="0">
                <a:solidFill>
                  <a:schemeClr val="tx1"/>
                </a:solidFill>
                <a:latin typeface="Adobe Caslon Pro Bold" pitchFamily="18" charset="0"/>
              </a:rPr>
              <a:t>Pengembangan</a:t>
            </a:r>
            <a:r>
              <a:rPr lang="en-US" sz="51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5100" dirty="0" err="1" smtClean="0">
                <a:solidFill>
                  <a:schemeClr val="tx1"/>
                </a:solidFill>
                <a:latin typeface="Adobe Caslon Pro Bold" pitchFamily="18" charset="0"/>
              </a:rPr>
              <a:t>Layanan</a:t>
            </a:r>
            <a:r>
              <a:rPr lang="en-US" sz="51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5100" dirty="0" err="1" smtClean="0">
                <a:solidFill>
                  <a:schemeClr val="tx1"/>
                </a:solidFill>
                <a:latin typeface="Adobe Caslon Pro Bold" pitchFamily="18" charset="0"/>
              </a:rPr>
              <a:t>Konseling</a:t>
            </a:r>
            <a:r>
              <a:rPr lang="en-US" sz="5100" dirty="0" smtClean="0">
                <a:solidFill>
                  <a:schemeClr val="tx1"/>
                </a:solidFill>
                <a:latin typeface="Adobe Caslon Pro Bold" pitchFamily="18" charset="0"/>
              </a:rPr>
              <a:t> &amp; Bursa </a:t>
            </a:r>
            <a:r>
              <a:rPr lang="en-US" sz="5100" dirty="0" err="1" smtClean="0">
                <a:solidFill>
                  <a:schemeClr val="tx1"/>
                </a:solidFill>
                <a:latin typeface="Adobe Caslon Pro Bold" pitchFamily="18" charset="0"/>
              </a:rPr>
              <a:t>Kerja</a:t>
            </a:r>
            <a:endParaRPr lang="en-US" sz="5100" dirty="0" smtClean="0">
              <a:solidFill>
                <a:schemeClr val="tx1"/>
              </a:solidFill>
              <a:latin typeface="Adobe Caslon Pro Bold" pitchFamily="18" charset="0"/>
            </a:endParaRPr>
          </a:p>
          <a:p>
            <a:r>
              <a:rPr lang="en-US" sz="5100" dirty="0" err="1" smtClean="0">
                <a:solidFill>
                  <a:schemeClr val="tx1"/>
                </a:solidFill>
                <a:latin typeface="Adobe Caslon Pro Bold" pitchFamily="18" charset="0"/>
              </a:rPr>
              <a:t>Lembaga</a:t>
            </a:r>
            <a:r>
              <a:rPr lang="en-US" sz="51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5100" dirty="0" err="1" smtClean="0">
                <a:solidFill>
                  <a:schemeClr val="tx1"/>
                </a:solidFill>
                <a:latin typeface="Adobe Caslon Pro Bold" pitchFamily="18" charset="0"/>
              </a:rPr>
              <a:t>Pengembangan</a:t>
            </a:r>
            <a:r>
              <a:rPr lang="en-US" sz="51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5100" dirty="0" err="1" smtClean="0">
                <a:solidFill>
                  <a:schemeClr val="tx1"/>
                </a:solidFill>
                <a:latin typeface="Adobe Caslon Pro Bold" pitchFamily="18" charset="0"/>
              </a:rPr>
              <a:t>Pendidikan</a:t>
            </a:r>
            <a:r>
              <a:rPr lang="en-US" sz="5100" dirty="0" smtClean="0">
                <a:solidFill>
                  <a:schemeClr val="tx1"/>
                </a:solidFill>
                <a:latin typeface="Adobe Caslon Pro Bold" pitchFamily="18" charset="0"/>
              </a:rPr>
              <a:t> &amp; </a:t>
            </a:r>
            <a:r>
              <a:rPr lang="en-US" sz="5100" dirty="0" err="1" smtClean="0">
                <a:solidFill>
                  <a:schemeClr val="tx1"/>
                </a:solidFill>
                <a:latin typeface="Adobe Caslon Pro Bold" pitchFamily="18" charset="0"/>
              </a:rPr>
              <a:t>Profesi</a:t>
            </a:r>
            <a:endParaRPr lang="en-US" sz="5100" dirty="0" smtClean="0">
              <a:solidFill>
                <a:schemeClr val="tx1"/>
              </a:solidFill>
              <a:latin typeface="Adobe Caslon Pro Bold" pitchFamily="18" charset="0"/>
            </a:endParaRPr>
          </a:p>
          <a:p>
            <a:r>
              <a:rPr lang="en-US" sz="5100" dirty="0" err="1" smtClean="0">
                <a:solidFill>
                  <a:schemeClr val="tx1"/>
                </a:solidFill>
                <a:latin typeface="Adobe Caslon Pro Bold" pitchFamily="18" charset="0"/>
              </a:rPr>
              <a:t>Universitas</a:t>
            </a:r>
            <a:r>
              <a:rPr lang="en-US" sz="51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5100" dirty="0" err="1" smtClean="0">
                <a:solidFill>
                  <a:schemeClr val="tx1"/>
                </a:solidFill>
                <a:latin typeface="Adobe Caslon Pro Bold" pitchFamily="18" charset="0"/>
              </a:rPr>
              <a:t>Negeri</a:t>
            </a:r>
            <a:r>
              <a:rPr lang="en-US" sz="5100" dirty="0" smtClean="0">
                <a:solidFill>
                  <a:schemeClr val="tx1"/>
                </a:solidFill>
                <a:latin typeface="Adobe Caslon Pro Bold" pitchFamily="18" charset="0"/>
              </a:rPr>
              <a:t> Semarang</a:t>
            </a:r>
            <a:endParaRPr lang="en-US" sz="5100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Caslon Pro Bold" pitchFamily="18" charset="0"/>
              </a:rPr>
              <a:t>Manajemen</a:t>
            </a:r>
            <a:r>
              <a:rPr lang="en-US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Caslon Pro Bold" pitchFamily="18" charset="0"/>
              </a:rPr>
              <a:t> </a:t>
            </a:r>
            <a:r>
              <a:rPr lang="en-US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Caslon Pro Bold" pitchFamily="18" charset="0"/>
              </a:rPr>
              <a:t>Diri</a:t>
            </a:r>
            <a:endParaRPr lang="en-US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7848600" cy="3352800"/>
          </a:xfrm>
        </p:spPr>
        <p:txBody>
          <a:bodyPr/>
          <a:lstStyle/>
          <a:p>
            <a:pPr algn="just">
              <a:buNone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533400" y="304800"/>
            <a:ext cx="7772400" cy="37338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Pengendalian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diri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pikiran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ucapan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perbuatan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dilakukan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sehingga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mendorong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penghindaran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diri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terhadap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hal-hal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tidak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baik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peningkatan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perbuatan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baik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benar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sehingga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apa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dipikirkan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sama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sejalan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konsisten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apa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diucapkan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diperbuat</a:t>
            </a:r>
            <a:r>
              <a:rPr lang="en-US" sz="2800" dirty="0" smtClean="0">
                <a:solidFill>
                  <a:schemeClr val="tx1"/>
                </a:solidFill>
                <a:latin typeface="Arial Rounded MT Bold" pitchFamily="34" charset="0"/>
                <a:cs typeface="Andalus" pitchFamily="18" charset="-78"/>
              </a:rPr>
              <a:t> .</a:t>
            </a:r>
          </a:p>
          <a:p>
            <a:pPr algn="just"/>
            <a:endParaRPr lang="en-US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5" name="Picture 4" descr="gif_boy_laptop_computer_hg_b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3771900"/>
            <a:ext cx="2724150" cy="3467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27160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sz="4000" b="1" dirty="0" err="1">
                <a:latin typeface="Arial Black" pitchFamily="34" charset="0"/>
                <a:cs typeface="Andalus" pitchFamily="18" charset="-78"/>
              </a:rPr>
              <a:t>Tujuh</a:t>
            </a:r>
            <a:r>
              <a:rPr lang="en-US" sz="4000" b="1" dirty="0"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4000" b="1" dirty="0" err="1">
                <a:latin typeface="Arial Black" pitchFamily="34" charset="0"/>
                <a:cs typeface="Andalus" pitchFamily="18" charset="-78"/>
              </a:rPr>
              <a:t>Prinsip</a:t>
            </a:r>
            <a:r>
              <a:rPr lang="en-US" sz="4000" b="1" dirty="0"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4000" b="1" dirty="0" err="1">
                <a:latin typeface="Arial Black" pitchFamily="34" charset="0"/>
                <a:cs typeface="Andalus" pitchFamily="18" charset="-78"/>
              </a:rPr>
              <a:t>dan</a:t>
            </a:r>
            <a:r>
              <a:rPr lang="en-US" sz="4000" b="1" dirty="0"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4000" b="1" dirty="0" err="1">
                <a:latin typeface="Arial Black" pitchFamily="34" charset="0"/>
                <a:cs typeface="Andalus" pitchFamily="18" charset="-78"/>
              </a:rPr>
              <a:t>Kiat</a:t>
            </a:r>
            <a:r>
              <a:rPr lang="en-US" sz="4000" b="1" dirty="0"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4000" b="1" dirty="0" err="1">
                <a:latin typeface="Arial Black" pitchFamily="34" charset="0"/>
                <a:cs typeface="Andalus" pitchFamily="18" charset="-78"/>
              </a:rPr>
              <a:t>Praktis</a:t>
            </a:r>
            <a:r>
              <a:rPr lang="en-US" sz="4000" b="1" dirty="0"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4000" b="1" dirty="0" smtClean="0">
                <a:latin typeface="Arial Black" pitchFamily="34" charset="0"/>
                <a:cs typeface="Andalus" pitchFamily="18" charset="-78"/>
              </a:rPr>
              <a:t/>
            </a:r>
            <a:br>
              <a:rPr lang="en-US" sz="4000" b="1" dirty="0" smtClean="0">
                <a:latin typeface="Arial Black" pitchFamily="34" charset="0"/>
                <a:cs typeface="Andalus" pitchFamily="18" charset="-78"/>
              </a:rPr>
            </a:br>
            <a:r>
              <a:rPr lang="en-US" sz="4000" b="1" dirty="0" err="1" smtClean="0">
                <a:latin typeface="Arial Black" pitchFamily="34" charset="0"/>
                <a:cs typeface="Andalus" pitchFamily="18" charset="-78"/>
              </a:rPr>
              <a:t>Manajemen</a:t>
            </a:r>
            <a:r>
              <a:rPr lang="en-US" sz="4000" b="1" dirty="0" smtClean="0"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4000" b="1" dirty="0" err="1" smtClean="0">
                <a:latin typeface="Arial Black" pitchFamily="34" charset="0"/>
                <a:cs typeface="Andalus" pitchFamily="18" charset="-78"/>
              </a:rPr>
              <a:t>Diri</a:t>
            </a:r>
            <a:r>
              <a:rPr lang="en-US" sz="4000" b="1" dirty="0" smtClean="0">
                <a:latin typeface="Arial Black" pitchFamily="34" charset="0"/>
                <a:cs typeface="Andalus" pitchFamily="18" charset="-78"/>
              </a:rPr>
              <a:t> :</a:t>
            </a:r>
            <a:endParaRPr lang="en-US" sz="4000" dirty="0">
              <a:latin typeface="Arial Black" pitchFamily="34" charset="0"/>
              <a:cs typeface="Andalus" pitchFamily="18" charset="-7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229600" cy="4114800"/>
          </a:xfrm>
        </p:spPr>
        <p:txBody>
          <a:bodyPr>
            <a:normAutofit/>
          </a:bodyPr>
          <a:lstStyle/>
          <a:p>
            <a:pPr marL="347663" indent="-347663" algn="just">
              <a:buFont typeface="Arial" pitchFamily="34" charset="0"/>
              <a:buChar char="•"/>
            </a:pPr>
            <a:r>
              <a:rPr lang="id-ID" sz="2700" b="1" dirty="0" smtClean="0">
                <a:latin typeface="Andalus" pitchFamily="18" charset="-78"/>
                <a:cs typeface="Andalus" pitchFamily="18" charset="-78"/>
              </a:rPr>
              <a:t>Syukurilah dengan Doa</a:t>
            </a:r>
            <a:endParaRPr lang="en-US" sz="2700" b="1" dirty="0" smtClean="0">
              <a:latin typeface="Andalus" pitchFamily="18" charset="-78"/>
              <a:cs typeface="Andalus" pitchFamily="18" charset="-78"/>
            </a:endParaRPr>
          </a:p>
          <a:p>
            <a:pPr marL="347663" indent="-347663" algn="just">
              <a:buFont typeface="Arial" pitchFamily="34" charset="0"/>
              <a:buChar char="•"/>
            </a:pP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Pahamilah</a:t>
            </a:r>
            <a:r>
              <a:rPr lang="en-US" sz="27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Konsep</a:t>
            </a:r>
            <a:r>
              <a:rPr lang="en-US" sz="27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Diri</a:t>
            </a:r>
            <a:r>
              <a:rPr lang="en-US" sz="27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Anda</a:t>
            </a:r>
            <a:endParaRPr lang="en-US" sz="2700" b="1" dirty="0">
              <a:solidFill>
                <a:srgbClr val="000000"/>
              </a:solidFill>
              <a:latin typeface="Andalus" pitchFamily="18" charset="-78"/>
              <a:ea typeface="Calibri" pitchFamily="34" charset="0"/>
              <a:cs typeface="Andalus" pitchFamily="18" charset="-78"/>
            </a:endParaRPr>
          </a:p>
          <a:p>
            <a:pPr marL="347663" indent="-347663" algn="just">
              <a:buFont typeface="Arial" pitchFamily="34" charset="0"/>
              <a:buChar char="•"/>
            </a:pP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Berikanlah</a:t>
            </a:r>
            <a:r>
              <a:rPr lang="en-US" sz="2700" b="1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yang </a:t>
            </a: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Terbaik</a:t>
            </a:r>
            <a:r>
              <a:rPr lang="en-US" sz="27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endParaRPr lang="en-US" sz="2700" b="1" dirty="0">
              <a:solidFill>
                <a:srgbClr val="000000"/>
              </a:solidFill>
              <a:latin typeface="Andalus" pitchFamily="18" charset="-78"/>
              <a:ea typeface="Calibri" pitchFamily="34" charset="0"/>
              <a:cs typeface="Andalus" pitchFamily="18" charset="-78"/>
            </a:endParaRPr>
          </a:p>
          <a:p>
            <a:pPr marL="347663" indent="-347663" algn="just">
              <a:buFont typeface="Arial" pitchFamily="34" charset="0"/>
              <a:buChar char="•"/>
            </a:pP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Bayangkanlah</a:t>
            </a:r>
            <a:r>
              <a:rPr lang="en-US" sz="27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Impian</a:t>
            </a:r>
            <a:r>
              <a:rPr lang="en-US" sz="27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di</a:t>
            </a:r>
            <a:r>
              <a:rPr lang="en-US" sz="27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Masa</a:t>
            </a:r>
            <a:r>
              <a:rPr lang="en-US" sz="27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Depan</a:t>
            </a:r>
            <a:endParaRPr lang="en-US" sz="2700" b="1" dirty="0">
              <a:solidFill>
                <a:srgbClr val="000000"/>
              </a:solidFill>
              <a:latin typeface="Andalus" pitchFamily="18" charset="-78"/>
              <a:ea typeface="Calibri" pitchFamily="34" charset="0"/>
              <a:cs typeface="Andalus" pitchFamily="18" charset="-78"/>
            </a:endParaRPr>
          </a:p>
          <a:p>
            <a:pPr marL="347663" indent="-347663" algn="just">
              <a:buFont typeface="Arial" pitchFamily="34" charset="0"/>
              <a:buChar char="•"/>
            </a:pP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Temukan</a:t>
            </a:r>
            <a:r>
              <a:rPr lang="en-US" sz="27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Potensi</a:t>
            </a:r>
            <a:r>
              <a:rPr lang="en-US" sz="2700" b="1" dirty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dan</a:t>
            </a:r>
            <a:r>
              <a:rPr lang="en-US" sz="2700" b="1" dirty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Peluang</a:t>
            </a:r>
            <a:r>
              <a:rPr lang="en-US" sz="2700" b="1" dirty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Diri</a:t>
            </a:r>
            <a:endParaRPr lang="en-US" sz="2700" b="1" dirty="0">
              <a:solidFill>
                <a:srgbClr val="000000"/>
              </a:solidFill>
              <a:latin typeface="Andalus" pitchFamily="18" charset="-78"/>
              <a:ea typeface="Calibri" pitchFamily="34" charset="0"/>
              <a:cs typeface="Andalus" pitchFamily="18" charset="-78"/>
            </a:endParaRPr>
          </a:p>
          <a:p>
            <a:pPr marL="347663" indent="-347663" algn="just">
              <a:buFont typeface="Arial" pitchFamily="34" charset="0"/>
              <a:buChar char="•"/>
            </a:pP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Rumuskan</a:t>
            </a:r>
            <a:r>
              <a:rPr lang="en-US" sz="27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Cara </a:t>
            </a:r>
            <a:r>
              <a:rPr lang="en-US" sz="2700" b="1" dirty="0" err="1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Meraih</a:t>
            </a:r>
            <a:r>
              <a:rPr lang="en-US" sz="2700" b="1" dirty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Impian</a:t>
            </a:r>
            <a:endParaRPr lang="en-US" sz="2700" b="1" dirty="0">
              <a:solidFill>
                <a:srgbClr val="000000"/>
              </a:solidFill>
              <a:latin typeface="Andalus" pitchFamily="18" charset="-78"/>
              <a:ea typeface="Calibri" pitchFamily="34" charset="0"/>
              <a:cs typeface="Andalus" pitchFamily="18" charset="-78"/>
            </a:endParaRPr>
          </a:p>
          <a:p>
            <a:pPr marL="347663" indent="-347663" algn="just">
              <a:buFont typeface="Arial" pitchFamily="34" charset="0"/>
              <a:buChar char="•"/>
            </a:pPr>
            <a:r>
              <a:rPr lang="en-US" sz="27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Belajarlah</a:t>
            </a:r>
            <a:r>
              <a:rPr lang="en-US" sz="28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dari</a:t>
            </a:r>
            <a:r>
              <a:rPr lang="en-US" sz="2800" b="1" dirty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Pengalaman</a:t>
            </a:r>
            <a:r>
              <a:rPr lang="en-US" sz="28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pribadi</a:t>
            </a:r>
            <a:r>
              <a:rPr lang="en-US" sz="28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dan</a:t>
            </a:r>
            <a:r>
              <a:rPr lang="en-US" sz="28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orang</a:t>
            </a:r>
            <a:r>
              <a:rPr lang="en-US" sz="2800" b="1" dirty="0" smtClean="0">
                <a:solidFill>
                  <a:srgbClr val="000000"/>
                </a:solidFill>
                <a:latin typeface="Andalus" pitchFamily="18" charset="-78"/>
                <a:ea typeface="Calibri" pitchFamily="34" charset="0"/>
                <a:cs typeface="Andalus" pitchFamily="18" charset="-78"/>
              </a:rPr>
              <a:t> lain</a:t>
            </a:r>
            <a:endParaRPr lang="en-US" sz="2800" b="1" dirty="0">
              <a:solidFill>
                <a:srgbClr val="000000"/>
              </a:solidFill>
              <a:latin typeface="Andalus" pitchFamily="18" charset="-78"/>
              <a:ea typeface="Calibri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35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7889" y="1143000"/>
            <a:ext cx="6512511" cy="1143000"/>
          </a:xfrm>
        </p:spPr>
        <p:txBody>
          <a:bodyPr/>
          <a:lstStyle/>
          <a:p>
            <a:r>
              <a:rPr lang="en-US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dobe Caslon Pro Bold" pitchFamily="18" charset="0"/>
              </a:rPr>
              <a:t>Refleksi</a:t>
            </a:r>
            <a:endParaRPr lang="en-US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dobe Caslon Pro Bold" pitchFamily="18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3352800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3200" b="1" dirty="0"/>
              <a:t>“</a:t>
            </a:r>
            <a:r>
              <a:rPr lang="en-US" sz="3200" b="1" dirty="0">
                <a:latin typeface="Adobe Caslon Pro" pitchFamily="18" charset="0"/>
              </a:rPr>
              <a:t>What Are My Strength?”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b="1" dirty="0">
                <a:latin typeface="Adobe Caslon Pro" pitchFamily="18" charset="0"/>
              </a:rPr>
              <a:t>“How Do I Work?”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b="1" dirty="0">
                <a:latin typeface="Adobe Caslon Pro" pitchFamily="18" charset="0"/>
              </a:rPr>
              <a:t> “What Are My Values?”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b="1" dirty="0">
                <a:latin typeface="Adobe Caslon Pro" pitchFamily="18" charset="0"/>
              </a:rPr>
              <a:t>“Where Do I Belong?”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b="1" dirty="0">
                <a:latin typeface="Adobe Caslon Pro" pitchFamily="18" charset="0"/>
              </a:rPr>
              <a:t>“What Can I Contribute?”</a:t>
            </a:r>
          </a:p>
        </p:txBody>
      </p:sp>
    </p:spTree>
    <p:extLst>
      <p:ext uri="{BB962C8B-B14F-4D97-AF65-F5344CB8AC3E}">
        <p14:creationId xmlns="" xmlns:p14="http://schemas.microsoft.com/office/powerpoint/2010/main" val="633281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14478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3600" b="1" smtClean="0"/>
          </a:p>
          <a:p>
            <a:pPr>
              <a:defRPr/>
            </a:pPr>
            <a:endParaRPr lang="en-US" sz="4000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0" y="11192"/>
            <a:ext cx="3657600" cy="5788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alisto MT" pitchFamily="18" charset="0"/>
                <a:ea typeface="KaiTi" pitchFamily="49" charset="-122"/>
              </a:rPr>
              <a:t> SUKSES !</a:t>
            </a:r>
            <a:endParaRPr lang="en-US" sz="2800" b="1" dirty="0">
              <a:latin typeface="Calisto MT" pitchFamily="18" charset="0"/>
              <a:ea typeface="KaiTi" pitchFamily="49" charset="-122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05400" y="4648200"/>
            <a:ext cx="3886200" cy="1447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LANGKAH-LANGKAHNYA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.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438400"/>
            <a:ext cx="6553200" cy="3927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838200"/>
            <a:ext cx="6602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latin typeface="Arial Black" pitchFamily="34" charset="0"/>
              </a:rPr>
              <a:t>DI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id-ID" sz="2800" dirty="0" smtClean="0">
                <a:latin typeface="Arial Black" pitchFamily="34" charset="0"/>
              </a:rPr>
              <a:t>SAAT ORANG LAIN TERTIDUR</a:t>
            </a:r>
            <a:endParaRPr lang="id-ID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1" y="228599"/>
            <a:ext cx="5486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id-ID" sz="5400" b="1" dirty="0" smtClean="0">
                <a:ln w="50800"/>
                <a:latin typeface="Arial Black" pitchFamily="34" charset="0"/>
                <a:cs typeface="Andalus" pitchFamily="18" charset="-78"/>
              </a:rPr>
              <a:t>Bangunlah</a:t>
            </a:r>
            <a:r>
              <a:rPr lang="en-US" sz="5400" b="1" dirty="0" smtClean="0">
                <a:ln w="50800"/>
                <a:latin typeface="Arial Black" pitchFamily="34" charset="0"/>
                <a:cs typeface="Andalus" pitchFamily="18" charset="-78"/>
              </a:rPr>
              <a:t>…</a:t>
            </a:r>
            <a:endParaRPr lang="en-US" sz="5400" b="1" dirty="0">
              <a:ln w="50800"/>
              <a:latin typeface="Arial Black" pitchFamily="34" charset="0"/>
              <a:cs typeface="Andalus" pitchFamily="18" charset="-78"/>
            </a:endParaRPr>
          </a:p>
        </p:txBody>
      </p:sp>
      <p:pic>
        <p:nvPicPr>
          <p:cNvPr id="7" name="Picture 2" descr="D:\PPLK BK\budak_bangun_tidur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173164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9BB75-A130-44D3-A008-468E1C90659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Di </a:t>
            </a:r>
            <a:r>
              <a:rPr lang="en-US" dirty="0" err="1" smtClean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saat</a:t>
            </a:r>
            <a:r>
              <a:rPr lang="en-US" dirty="0" smtClean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orang</a:t>
            </a:r>
            <a:r>
              <a:rPr lang="en-US" dirty="0" smtClean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 lain </a:t>
            </a:r>
            <a:r>
              <a:rPr lang="en-US" dirty="0" err="1" smtClean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bangun</a:t>
            </a:r>
            <a:r>
              <a:rPr lang="en-US" dirty="0" smtClean="0">
                <a:solidFill>
                  <a:schemeClr val="accent6"/>
                </a:solidFill>
                <a:latin typeface="Andalus" pitchFamily="18" charset="-78"/>
                <a:cs typeface="Andalus" pitchFamily="18" charset="-78"/>
              </a:rPr>
              <a:t>…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8" name="Picture 2" descr="D:\PPLK BK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239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-jal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858000" cy="5629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33400"/>
            <a:ext cx="4115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latin typeface="Arial Black" pitchFamily="34" charset="0"/>
              </a:rPr>
              <a:t>BERJALANLAH !!!</a:t>
            </a:r>
            <a:endParaRPr lang="id-ID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74474"/>
            <a:ext cx="6858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Di</a:t>
            </a:r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id-ID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saat </a:t>
            </a:r>
            <a:r>
              <a:rPr lang="id-ID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orang lain berjalan...</a:t>
            </a:r>
            <a:endParaRPr lang="en-US" sz="5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 descr="gudlux-blog-akesoris-asuma-ino-shikamaru-chouj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667000"/>
            <a:ext cx="5181600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1" y="228600"/>
            <a:ext cx="7924800" cy="1219200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BERLARILAH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066801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Semarang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Data </a:t>
            </a:r>
            <a:r>
              <a:rPr lang="en-US" dirty="0" err="1" smtClean="0"/>
              <a:t>Pendaftar</a:t>
            </a:r>
            <a:r>
              <a:rPr lang="en-US" dirty="0" smtClean="0"/>
              <a:t>….			Data </a:t>
            </a:r>
            <a:r>
              <a:rPr lang="en-US" dirty="0" err="1" smtClean="0"/>
              <a:t>Diterima</a:t>
            </a:r>
            <a:r>
              <a:rPr lang="en-US" dirty="0" smtClean="0"/>
              <a:t>….</a:t>
            </a:r>
          </a:p>
          <a:p>
            <a:pPr>
              <a:buNone/>
            </a:pPr>
            <a:r>
              <a:rPr lang="en-US" dirty="0" smtClean="0"/>
              <a:t>_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Undangan</a:t>
            </a:r>
            <a:r>
              <a:rPr lang="id-ID" dirty="0" smtClean="0"/>
              <a:t>   20.353</a:t>
            </a:r>
            <a:r>
              <a:rPr lang="en-US" dirty="0" smtClean="0"/>
              <a:t>		5.496</a:t>
            </a:r>
          </a:p>
          <a:p>
            <a:pPr>
              <a:buNone/>
            </a:pPr>
            <a:r>
              <a:rPr lang="en-US" dirty="0" smtClean="0"/>
              <a:t>_ SNMPTN :	</a:t>
            </a:r>
            <a:r>
              <a:rPr lang="id-ID" dirty="0" smtClean="0"/>
              <a:t> 30.537 		 1.668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_  SPMU     : 8.216			1.879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28600"/>
            <a:ext cx="85689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latin typeface="Calisto MT" pitchFamily="18" charset="0"/>
              </a:rPr>
              <a:t>Di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latin typeface="Calisto MT" pitchFamily="18" charset="0"/>
              </a:rPr>
              <a:t> </a:t>
            </a:r>
            <a:r>
              <a:rPr lang="id-I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latin typeface="Calisto MT" pitchFamily="18" charset="0"/>
              </a:rPr>
              <a:t>saat </a:t>
            </a:r>
            <a:r>
              <a:rPr lang="id-ID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latin typeface="Calisto MT" pitchFamily="18" charset="0"/>
              </a:rPr>
              <a:t>orang lain berlari...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latin typeface="Calisto MT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0648"/>
            <a:ext cx="48818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id-ID" sz="5400" b="1" dirty="0" smtClean="0">
                <a:ln w="50800"/>
                <a:latin typeface="Arial Black" pitchFamily="34" charset="0"/>
                <a:cs typeface="Andalus" pitchFamily="18" charset="-78"/>
              </a:rPr>
              <a:t>Terbanglah..</a:t>
            </a:r>
            <a:endParaRPr lang="en-US" sz="5400" b="1" dirty="0">
              <a:ln w="50800"/>
              <a:latin typeface="Arial Black" pitchFamily="34" charset="0"/>
              <a:cs typeface="Andalus" pitchFamily="18" charset="-78"/>
            </a:endParaRPr>
          </a:p>
        </p:txBody>
      </p:sp>
      <p:pic>
        <p:nvPicPr>
          <p:cNvPr id="6" name="Picture 5" descr="arab_man_flying_on_magic_carpet_lg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9906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914400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50800"/>
                <a:latin typeface="Arial Black" pitchFamily="34" charset="0"/>
              </a:rPr>
              <a:t>Di </a:t>
            </a:r>
            <a:r>
              <a:rPr lang="en-US" sz="4000" b="1" dirty="0" err="1" smtClean="0">
                <a:ln w="50800"/>
                <a:latin typeface="Arial Black" pitchFamily="34" charset="0"/>
              </a:rPr>
              <a:t>saat</a:t>
            </a:r>
            <a:r>
              <a:rPr lang="en-US" sz="4000" b="1" dirty="0" smtClean="0">
                <a:ln w="50800"/>
                <a:latin typeface="Arial Black" pitchFamily="34" charset="0"/>
              </a:rPr>
              <a:t> </a:t>
            </a:r>
            <a:r>
              <a:rPr lang="en-US" sz="4000" b="1" dirty="0" err="1" smtClean="0">
                <a:ln w="50800"/>
                <a:latin typeface="Arial Black" pitchFamily="34" charset="0"/>
              </a:rPr>
              <a:t>orang</a:t>
            </a:r>
            <a:r>
              <a:rPr lang="en-US" sz="4000" b="1" dirty="0" smtClean="0">
                <a:ln w="50800"/>
                <a:latin typeface="Arial Black" pitchFamily="34" charset="0"/>
              </a:rPr>
              <a:t> lain </a:t>
            </a:r>
            <a:r>
              <a:rPr lang="en-US" sz="4000" b="1" dirty="0" err="1" smtClean="0">
                <a:ln w="50800"/>
                <a:latin typeface="Arial Black" pitchFamily="34" charset="0"/>
              </a:rPr>
              <a:t>bingung</a:t>
            </a:r>
            <a:r>
              <a:rPr lang="en-US" sz="4000" b="1" dirty="0" smtClean="0">
                <a:ln w="50800"/>
                <a:latin typeface="Arial Black" pitchFamily="34" charset="0"/>
              </a:rPr>
              <a:t>..</a:t>
            </a:r>
          </a:p>
          <a:p>
            <a:pPr algn="ctr">
              <a:defRPr/>
            </a:pPr>
            <a:r>
              <a:rPr lang="en-US" sz="4000" b="1" dirty="0" err="1" smtClean="0">
                <a:ln w="50800"/>
                <a:latin typeface="Arial Black" pitchFamily="34" charset="0"/>
              </a:rPr>
              <a:t>ragu-ragu</a:t>
            </a:r>
            <a:r>
              <a:rPr lang="en-US" sz="4000" b="1" dirty="0">
                <a:ln w="50800"/>
                <a:latin typeface="Arial Black" pitchFamily="34" charset="0"/>
              </a:rPr>
              <a:t>..</a:t>
            </a:r>
          </a:p>
        </p:txBody>
      </p:sp>
      <p:pic>
        <p:nvPicPr>
          <p:cNvPr id="7" name="Picture 6" descr="bingu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1622" y="1676400"/>
            <a:ext cx="4738778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95464">
            <a:off x="4877210" y="1900032"/>
            <a:ext cx="110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 Black" pitchFamily="34" charset="0"/>
              </a:rPr>
              <a:t>kuliah</a:t>
            </a:r>
            <a:endParaRPr lang="id-ID" sz="2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230273">
            <a:off x="5543850" y="2289571"/>
            <a:ext cx="106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kerja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44036">
            <a:off x="5067018" y="3364468"/>
            <a:ext cx="159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Arial Black" pitchFamily="34" charset="0"/>
              </a:rPr>
              <a:t>Hura - hura</a:t>
            </a:r>
            <a:endParaRPr lang="id-ID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582" y="1447801"/>
            <a:ext cx="8378218" cy="5050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162800" cy="521208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Di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dunia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ini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tidak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ada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yang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sulit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bagi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orang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yang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punya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kemauan</a:t>
            </a:r>
            <a:endParaRPr lang="en-US" sz="3600" dirty="0" smtClean="0">
              <a:solidFill>
                <a:srgbClr val="000000"/>
              </a:solidFill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600" dirty="0" smtClean="0">
              <a:solidFill>
                <a:srgbClr val="000000"/>
              </a:solidFill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800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“Live your dream”</a:t>
            </a:r>
            <a:endParaRPr lang="en-US" sz="1800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Hidupkan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impian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jadikan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kenyataan</a:t>
            </a:r>
            <a:endParaRPr lang="en-US" sz="3600" dirty="0" smtClean="0">
              <a:solidFill>
                <a:srgbClr val="000000"/>
              </a:solidFill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600" dirty="0" smtClean="0">
              <a:solidFill>
                <a:srgbClr val="000000"/>
              </a:solidFill>
              <a:latin typeface="Andalus" pitchFamily="18" charset="-78"/>
              <a:ea typeface="Times New Roman" pitchFamily="18" charset="0"/>
              <a:cs typeface="Andalus" pitchFamily="18" charset="-7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800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“Success is a never ending journey”</a:t>
            </a:r>
            <a:endParaRPr lang="en-US" sz="1800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Sukses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harus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dicapai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melalui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jalan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baik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dan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harus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bermanfaat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bagi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orang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lain</a:t>
            </a:r>
            <a:endParaRPr lang="en-US" sz="1800" dirty="0" smtClean="0">
              <a:latin typeface="Andalus" pitchFamily="18" charset="-78"/>
              <a:cs typeface="Andalus" pitchFamily="18" charset="-78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Impian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memang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bisa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jadi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kenyataan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jika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diperjuangkan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dengan</a:t>
            </a:r>
            <a:r>
              <a:rPr lang="en-US" sz="3600" dirty="0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ndalus" pitchFamily="18" charset="-78"/>
                <a:ea typeface="Times New Roman" pitchFamily="18" charset="0"/>
                <a:cs typeface="Andalus" pitchFamily="18" charset="-78"/>
              </a:rPr>
              <a:t>sungguh-sungguh</a:t>
            </a:r>
            <a:endParaRPr lang="en-US" sz="18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sz="3600" b="1" dirty="0">
              <a:latin typeface="Arno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TULISKAN MIMPIMU SEKARANG..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87736"/>
            <a:ext cx="6665259" cy="3031864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6000" dirty="0" smtClean="0">
                <a:solidFill>
                  <a:schemeClr val="tx1"/>
                </a:solidFill>
                <a:latin typeface="Adobe Caslon Pro Bold" pitchFamily="18" charset="0"/>
              </a:rPr>
              <a:t>Kami </a:t>
            </a:r>
            <a:r>
              <a:rPr lang="en-US" sz="6000" dirty="0" err="1" smtClean="0">
                <a:solidFill>
                  <a:schemeClr val="tx1"/>
                </a:solidFill>
                <a:latin typeface="Adobe Caslon Pro Bold" pitchFamily="18" charset="0"/>
              </a:rPr>
              <a:t>siap</a:t>
            </a:r>
            <a:r>
              <a:rPr lang="en-US" sz="60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Adobe Caslon Pro Bold" pitchFamily="18" charset="0"/>
              </a:rPr>
              <a:t>membantu</a:t>
            </a:r>
            <a:r>
              <a:rPr lang="en-US" sz="60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Adobe Caslon Pro Bold" pitchFamily="18" charset="0"/>
              </a:rPr>
              <a:t>anda</a:t>
            </a:r>
            <a:r>
              <a:rPr lang="en-US" sz="60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Adobe Caslon Pro Bold" pitchFamily="18" charset="0"/>
              </a:rPr>
              <a:t>untuk</a:t>
            </a:r>
            <a:r>
              <a:rPr lang="en-US" sz="60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Adobe Caslon Pro Bold" pitchFamily="18" charset="0"/>
              </a:rPr>
              <a:t>meraihnya</a:t>
            </a:r>
            <a:endParaRPr lang="en-US" sz="6000" dirty="0">
              <a:solidFill>
                <a:schemeClr val="tx1"/>
              </a:solidFill>
              <a:latin typeface="Adobe Caslon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4099" name="Picture 2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514599" y="214313"/>
            <a:ext cx="630396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r>
              <a:rPr lang="fr-FR" sz="4000" b="1" dirty="0">
                <a:solidFill>
                  <a:srgbClr val="0087B9"/>
                </a:solidFill>
                <a:latin typeface="Verdana" pitchFamily="34" charset="0"/>
              </a:rPr>
              <a:t>PROFIL PPLK &amp; BK</a:t>
            </a:r>
          </a:p>
          <a:p>
            <a:r>
              <a:rPr lang="fr-FR" sz="4000" b="1" dirty="0">
                <a:solidFill>
                  <a:srgbClr val="0087B9"/>
                </a:solidFill>
                <a:latin typeface="Verdana" pitchFamily="34" charset="0"/>
              </a:rPr>
              <a:t>LP3 - UNNES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04800" y="5729288"/>
            <a:ext cx="37338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fr-FR" sz="2000" b="1" dirty="0">
              <a:latin typeface="Sylfaen" pitchFamily="18" charset="0"/>
            </a:endParaRPr>
          </a:p>
        </p:txBody>
      </p:sp>
      <p:pic>
        <p:nvPicPr>
          <p:cNvPr id="7" name="Picture 38" descr="logo unnes transparan ba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1714512" cy="174243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152400" y="2514600"/>
            <a:ext cx="2819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 Black" pitchFamily="34" charset="0"/>
                <a:hlinkClick r:id="rId5" action="ppaction://hlinksldjump"/>
              </a:rPr>
              <a:t>Selayang Pandang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3124200"/>
            <a:ext cx="2819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 Black" pitchFamily="34" charset="0"/>
                <a:hlinkClick r:id="rId6" action="ppaction://hlinksldjump"/>
              </a:rPr>
              <a:t>SDM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3733800"/>
            <a:ext cx="2819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 Black" pitchFamily="34" charset="0"/>
                <a:hlinkClick r:id="rId7" action="ppaction://hlinksldjump"/>
              </a:rPr>
              <a:t>Tugas Pokok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4343400"/>
            <a:ext cx="2819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 Black" pitchFamily="34" charset="0"/>
                <a:hlinkClick r:id="rId8" action="ppaction://hlinksldjump"/>
              </a:rPr>
              <a:t>Bidang layanan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4953000"/>
            <a:ext cx="2819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 Black" pitchFamily="34" charset="0"/>
                <a:hlinkClick r:id="rId9" action="ppaction://hlinksldjump"/>
              </a:rPr>
              <a:t>Bentuk layanan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5562600"/>
            <a:ext cx="2819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 Black" pitchFamily="34" charset="0"/>
                <a:hlinkClick r:id="rId10" action="ppaction://hlinksldjump"/>
              </a:rPr>
              <a:t>Prosedur layanan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6172200"/>
            <a:ext cx="2819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 Black" pitchFamily="34" charset="0"/>
                <a:hlinkClick r:id="rId11" action="ppaction://hlinksldjump"/>
              </a:rPr>
              <a:t>Program </a:t>
            </a:r>
            <a:endParaRPr lang="id-ID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3.7037E-7 L 0.54583 0.0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1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3408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200" b="1" u="sng" dirty="0" err="1">
                <a:latin typeface="Times New Roman" pitchFamily="18" charset="0"/>
                <a:cs typeface="Times New Roman" pitchFamily="18" charset="0"/>
              </a:rPr>
              <a:t>Selayang</a:t>
            </a:r>
            <a:r>
              <a:rPr lang="fr-FR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u="sng" dirty="0" err="1">
                <a:latin typeface="Times New Roman" pitchFamily="18" charset="0"/>
                <a:cs typeface="Times New Roman" pitchFamily="18" charset="0"/>
              </a:rPr>
              <a:t>Pandang</a:t>
            </a:r>
            <a:endParaRPr lang="fr-FR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r>
              <a:rPr lang="en-US" sz="2800" dirty="0" smtClean="0">
                <a:latin typeface="Arial Rounded MT Bold" pitchFamily="34" charset="0"/>
                <a:cs typeface="Times New Roman" pitchFamily="18" charset="0"/>
              </a:rPr>
              <a:t>PPLK &amp; BK </a:t>
            </a:r>
            <a:r>
              <a:rPr lang="en-US" sz="2800" dirty="0" err="1" smtClean="0">
                <a:latin typeface="Arial Rounded MT Bold" pitchFamily="34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Arial Rounded MT Bold" pitchFamily="34" charset="0"/>
                <a:cs typeface="Times New Roman" pitchFamily="18" charset="0"/>
              </a:rPr>
              <a:t> unit yang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berada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  <a:cs typeface="Times New Roman" pitchFamily="18" charset="0"/>
              </a:rPr>
              <a:t>bawah</a:t>
            </a:r>
            <a:r>
              <a:rPr lang="en-US" sz="2800" dirty="0" smtClean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naungan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LP3 UNNES</a:t>
            </a:r>
            <a:r>
              <a:rPr lang="en-US" sz="2800" dirty="0" smtClean="0">
                <a:latin typeface="Arial Rounded MT Bold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Arial Rounded MT Bold" pitchFamily="34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Arial Rounded MT Bold" pitchFamily="34" charset="0"/>
                <a:cs typeface="Times New Roman" pitchFamily="18" charset="0"/>
              </a:rPr>
              <a:t>PPLK &amp; BK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pada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dasar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dan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prinsipnya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memiliki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fungsi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utama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yaitu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pelayanan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konseling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dan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bursa </a:t>
            </a:r>
            <a:r>
              <a:rPr lang="en-US" sz="2800" dirty="0" err="1">
                <a:latin typeface="Arial Rounded MT Bold" pitchFamily="34" charset="0"/>
                <a:cs typeface="Times New Roman" pitchFamily="18" charset="0"/>
              </a:rPr>
              <a:t>kerja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Times New Roman" pitchFamily="18" charset="0"/>
              </a:rPr>
              <a:t>.</a:t>
            </a:r>
            <a:endParaRPr lang="fr-FR" sz="2800" b="1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228600" y="63246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085850" y="533400"/>
            <a:ext cx="7143750" cy="9144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 bwMode="auto">
          <a:xfrm>
            <a:off x="1143000" y="685800"/>
            <a:ext cx="7543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>
                <a:latin typeface="Arial Black" pitchFamily="34" charset="0"/>
              </a:rPr>
              <a:t>SUMBER DAYA MANUSIA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943100"/>
            <a:ext cx="9143999" cy="3543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043238" algn="l"/>
              </a:tabLst>
              <a:defRPr/>
            </a:pPr>
            <a:r>
              <a:rPr lang="en-US" sz="2800" b="1" kern="0" dirty="0" err="1">
                <a:latin typeface="Bodoni MT" pitchFamily="18" charset="0"/>
              </a:rPr>
              <a:t>Kepala</a:t>
            </a:r>
            <a:r>
              <a:rPr lang="en-US" sz="2800" b="1" kern="0" dirty="0">
                <a:latin typeface="Bodoni MT" pitchFamily="18" charset="0"/>
              </a:rPr>
              <a:t> </a:t>
            </a:r>
            <a:r>
              <a:rPr lang="en-US" sz="2800" b="1" kern="0" dirty="0" err="1">
                <a:latin typeface="Bodoni MT" pitchFamily="18" charset="0"/>
              </a:rPr>
              <a:t>Pusat</a:t>
            </a:r>
            <a:r>
              <a:rPr lang="en-US" sz="2800" b="1" kern="0" dirty="0">
                <a:latin typeface="Bodoni MT" pitchFamily="18" charset="0"/>
              </a:rPr>
              <a:t> </a:t>
            </a:r>
            <a:r>
              <a:rPr lang="id-ID" sz="2800" b="1" kern="0" dirty="0" smtClean="0">
                <a:latin typeface="Bodoni MT" pitchFamily="18" charset="0"/>
              </a:rPr>
              <a:t>	</a:t>
            </a:r>
            <a:r>
              <a:rPr lang="en-US" sz="2800" b="1" kern="0" dirty="0" smtClean="0">
                <a:latin typeface="Bodoni MT" pitchFamily="18" charset="0"/>
              </a:rPr>
              <a:t>: </a:t>
            </a:r>
            <a:r>
              <a:rPr lang="en-US" sz="2800" b="1" kern="0" dirty="0" err="1">
                <a:latin typeface="Bodoni MT" pitchFamily="18" charset="0"/>
              </a:rPr>
              <a:t>Dra</a:t>
            </a:r>
            <a:r>
              <a:rPr lang="en-US" sz="2800" b="1" kern="0" dirty="0">
                <a:latin typeface="Bodoni MT" pitchFamily="18" charset="0"/>
              </a:rPr>
              <a:t>. </a:t>
            </a:r>
            <a:r>
              <a:rPr lang="en-US" sz="2800" b="1" kern="0" dirty="0" err="1">
                <a:latin typeface="Bodoni MT" pitchFamily="18" charset="0"/>
              </a:rPr>
              <a:t>Sinta</a:t>
            </a:r>
            <a:r>
              <a:rPr lang="en-US" sz="2800" b="1" kern="0" dirty="0">
                <a:latin typeface="Bodoni MT" pitchFamily="18" charset="0"/>
              </a:rPr>
              <a:t> </a:t>
            </a:r>
            <a:r>
              <a:rPr lang="en-US" sz="2800" b="1" kern="0" dirty="0" err="1">
                <a:latin typeface="Bodoni MT" pitchFamily="18" charset="0"/>
              </a:rPr>
              <a:t>Saraswati</a:t>
            </a:r>
            <a:r>
              <a:rPr lang="en-US" sz="2800" b="1" kern="0" dirty="0">
                <a:latin typeface="Bodoni MT" pitchFamily="18" charset="0"/>
              </a:rPr>
              <a:t>, </a:t>
            </a:r>
            <a:r>
              <a:rPr lang="en-US" sz="2800" b="1" kern="0" dirty="0" err="1">
                <a:latin typeface="Bodoni MT" pitchFamily="18" charset="0"/>
              </a:rPr>
              <a:t>M.Pd</a:t>
            </a:r>
            <a:r>
              <a:rPr lang="en-US" sz="2800" b="1" kern="0" dirty="0" err="1" smtClean="0">
                <a:latin typeface="Bodoni MT" pitchFamily="18" charset="0"/>
              </a:rPr>
              <a:t>.,Kons</a:t>
            </a:r>
            <a:r>
              <a:rPr lang="en-US" sz="2800" b="1" kern="0" dirty="0">
                <a:latin typeface="Bodoni MT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043238" algn="l"/>
              </a:tabLst>
              <a:defRPr/>
            </a:pPr>
            <a:r>
              <a:rPr lang="en-US" sz="2800" b="1" kern="0" dirty="0">
                <a:latin typeface="Bodoni MT" pitchFamily="18" charset="0"/>
              </a:rPr>
              <a:t>Tim </a:t>
            </a:r>
            <a:r>
              <a:rPr lang="en-US" sz="2800" b="1" kern="0" dirty="0" err="1">
                <a:latin typeface="Bodoni MT" pitchFamily="18" charset="0"/>
              </a:rPr>
              <a:t>Akademik</a:t>
            </a:r>
            <a:r>
              <a:rPr lang="en-US" sz="2800" b="1" kern="0" dirty="0">
                <a:latin typeface="Bodoni MT" pitchFamily="18" charset="0"/>
              </a:rPr>
              <a:t> </a:t>
            </a:r>
            <a:r>
              <a:rPr lang="id-ID" sz="2800" b="1" kern="0" dirty="0" smtClean="0">
                <a:latin typeface="Bodoni MT" pitchFamily="18" charset="0"/>
              </a:rPr>
              <a:t>	</a:t>
            </a:r>
            <a:r>
              <a:rPr lang="en-US" sz="2800" b="1" kern="0" dirty="0" smtClean="0">
                <a:latin typeface="Bodoni MT" pitchFamily="18" charset="0"/>
              </a:rPr>
              <a:t>: </a:t>
            </a:r>
            <a:r>
              <a:rPr lang="en-US" sz="2800" b="1" kern="0" dirty="0" err="1">
                <a:latin typeface="Bodoni MT" pitchFamily="18" charset="0"/>
              </a:rPr>
              <a:t>Dosen</a:t>
            </a:r>
            <a:r>
              <a:rPr lang="en-US" sz="2800" b="1" kern="0" dirty="0">
                <a:latin typeface="Bodoni MT" pitchFamily="18" charset="0"/>
              </a:rPr>
              <a:t> </a:t>
            </a:r>
            <a:r>
              <a:rPr lang="en-US" sz="2800" b="1" kern="0" dirty="0" err="1">
                <a:latin typeface="Bodoni MT" pitchFamily="18" charset="0"/>
              </a:rPr>
              <a:t>Perwakilan</a:t>
            </a:r>
            <a:r>
              <a:rPr lang="en-US" sz="2800" b="1" kern="0" dirty="0">
                <a:latin typeface="Bodoni MT" pitchFamily="18" charset="0"/>
              </a:rPr>
              <a:t> </a:t>
            </a:r>
            <a:r>
              <a:rPr lang="en-US" sz="2800" b="1" kern="0" dirty="0" err="1" smtClean="0">
                <a:latin typeface="Bodoni MT" pitchFamily="18" charset="0"/>
              </a:rPr>
              <a:t>Fakultas</a:t>
            </a:r>
            <a:r>
              <a:rPr lang="en-US" sz="2800" b="1" kern="0" dirty="0" smtClean="0">
                <a:latin typeface="Bodoni MT" pitchFamily="18" charset="0"/>
              </a:rPr>
              <a:t>(8 </a:t>
            </a:r>
            <a:r>
              <a:rPr lang="en-US" sz="2800" b="1" kern="0" dirty="0" err="1" smtClean="0">
                <a:latin typeface="Bodoni MT" pitchFamily="18" charset="0"/>
              </a:rPr>
              <a:t>orang</a:t>
            </a:r>
            <a:r>
              <a:rPr lang="en-US" sz="2800" b="1" kern="0" dirty="0">
                <a:latin typeface="Bodoni MT" pitchFamily="18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043238" algn="l"/>
              </a:tabLst>
              <a:defRPr/>
            </a:pPr>
            <a:r>
              <a:rPr lang="en-US" sz="2800" b="1" kern="0" dirty="0">
                <a:latin typeface="Bodoni MT" pitchFamily="18" charset="0"/>
              </a:rPr>
              <a:t>Tutor </a:t>
            </a:r>
            <a:r>
              <a:rPr lang="en-US" sz="2800" b="1" kern="0" dirty="0" err="1" smtClean="0">
                <a:latin typeface="Bodoni MT" pitchFamily="18" charset="0"/>
              </a:rPr>
              <a:t>Sebaya</a:t>
            </a:r>
            <a:r>
              <a:rPr lang="id-ID" sz="2800" b="1" kern="0" dirty="0" smtClean="0">
                <a:latin typeface="Bodoni MT" pitchFamily="18" charset="0"/>
              </a:rPr>
              <a:t>	</a:t>
            </a:r>
            <a:r>
              <a:rPr lang="en-US" sz="2800" b="1" kern="0" dirty="0" smtClean="0">
                <a:latin typeface="Bodoni MT" pitchFamily="18" charset="0"/>
              </a:rPr>
              <a:t>: </a:t>
            </a:r>
            <a:r>
              <a:rPr lang="en-US" sz="2800" b="1" kern="0" dirty="0" err="1">
                <a:latin typeface="Bodoni MT" pitchFamily="18" charset="0"/>
              </a:rPr>
              <a:t>Mahasiswa</a:t>
            </a:r>
            <a:r>
              <a:rPr lang="en-US" sz="2800" b="1" kern="0" dirty="0">
                <a:latin typeface="Bodoni MT" pitchFamily="18" charset="0"/>
              </a:rPr>
              <a:t> </a:t>
            </a:r>
            <a:r>
              <a:rPr lang="en-US" sz="2800" b="1" kern="0" dirty="0" err="1">
                <a:latin typeface="Bodoni MT" pitchFamily="18" charset="0"/>
              </a:rPr>
              <a:t>Terseleksi</a:t>
            </a:r>
            <a:r>
              <a:rPr lang="en-US" sz="2800" b="1" kern="0" dirty="0">
                <a:latin typeface="Bodoni MT" pitchFamily="18" charset="0"/>
              </a:rPr>
              <a:t> (8 </a:t>
            </a:r>
            <a:r>
              <a:rPr lang="en-US" sz="2800" b="1" kern="0" dirty="0" err="1">
                <a:latin typeface="Bodoni MT" pitchFamily="18" charset="0"/>
              </a:rPr>
              <a:t>Orang</a:t>
            </a:r>
            <a:r>
              <a:rPr lang="en-US" sz="2800" b="1" kern="0" dirty="0">
                <a:latin typeface="Bodoni MT" pitchFamily="18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043238" algn="l"/>
              </a:tabLst>
              <a:defRPr/>
            </a:pPr>
            <a:r>
              <a:rPr lang="en-US" sz="2800" b="1" kern="0" dirty="0" err="1">
                <a:latin typeface="Bodoni MT" pitchFamily="18" charset="0"/>
              </a:rPr>
              <a:t>Staf</a:t>
            </a:r>
            <a:r>
              <a:rPr lang="en-US" sz="2800" b="1" kern="0" dirty="0">
                <a:latin typeface="Bodoni MT" pitchFamily="18" charset="0"/>
              </a:rPr>
              <a:t> </a:t>
            </a:r>
            <a:r>
              <a:rPr lang="en-US" sz="2800" b="1" kern="0" dirty="0" err="1" smtClean="0">
                <a:latin typeface="Bodoni MT" pitchFamily="18" charset="0"/>
              </a:rPr>
              <a:t>Administrasi</a:t>
            </a:r>
            <a:r>
              <a:rPr lang="en-US" sz="2800" b="1" kern="0" dirty="0" smtClean="0">
                <a:latin typeface="Bodoni MT" pitchFamily="18" charset="0"/>
              </a:rPr>
              <a:t> </a:t>
            </a:r>
            <a:r>
              <a:rPr lang="id-ID" sz="2800" b="1" kern="0" dirty="0" smtClean="0">
                <a:latin typeface="Bodoni MT" pitchFamily="18" charset="0"/>
              </a:rPr>
              <a:t>	</a:t>
            </a:r>
            <a:r>
              <a:rPr lang="en-US" sz="2800" b="1" kern="0" dirty="0" smtClean="0">
                <a:latin typeface="Bodoni MT" pitchFamily="18" charset="0"/>
              </a:rPr>
              <a:t>: </a:t>
            </a:r>
            <a:r>
              <a:rPr lang="en-US" sz="2800" b="1" kern="0" dirty="0" err="1">
                <a:latin typeface="Bodoni MT" pitchFamily="18" charset="0"/>
              </a:rPr>
              <a:t>Ratmoko</a:t>
            </a:r>
            <a:r>
              <a:rPr lang="en-US" sz="2800" b="1" kern="0" dirty="0">
                <a:latin typeface="Bodoni MT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3043238" algn="l"/>
              </a:tabLst>
              <a:defRPr/>
            </a:pPr>
            <a:r>
              <a:rPr lang="en-US" sz="2800" b="1" kern="0" dirty="0" err="1" smtClean="0">
                <a:latin typeface="Bodoni MT" pitchFamily="18" charset="0"/>
              </a:rPr>
              <a:t>Staf</a:t>
            </a:r>
            <a:r>
              <a:rPr lang="en-US" sz="2800" b="1" kern="0" dirty="0">
                <a:latin typeface="Bodoni MT" pitchFamily="18" charset="0"/>
              </a:rPr>
              <a:t> </a:t>
            </a:r>
            <a:r>
              <a:rPr lang="en-US" sz="2800" b="1" kern="0" dirty="0" smtClean="0">
                <a:latin typeface="Bodoni MT" pitchFamily="18" charset="0"/>
              </a:rPr>
              <a:t> </a:t>
            </a:r>
            <a:r>
              <a:rPr lang="en-US" sz="2800" b="1" kern="0" dirty="0" err="1" smtClean="0">
                <a:latin typeface="Bodoni MT" pitchFamily="18" charset="0"/>
              </a:rPr>
              <a:t>Keuangan</a:t>
            </a:r>
            <a:r>
              <a:rPr lang="en-US" sz="2800" b="1" kern="0" dirty="0" smtClean="0">
                <a:latin typeface="Bodoni MT" pitchFamily="18" charset="0"/>
              </a:rPr>
              <a:t>       : </a:t>
            </a:r>
            <a:r>
              <a:rPr lang="en-US" sz="2800" b="1" kern="0" dirty="0">
                <a:latin typeface="Bodoni MT" pitchFamily="18" charset="0"/>
              </a:rPr>
              <a:t>Imam </a:t>
            </a:r>
            <a:r>
              <a:rPr lang="en-US" sz="2800" b="1" kern="0" dirty="0" err="1">
                <a:latin typeface="Bodoni MT" pitchFamily="18" charset="0"/>
              </a:rPr>
              <a:t>Prawoto</a:t>
            </a:r>
            <a:r>
              <a:rPr lang="en-US" sz="2800" b="1" kern="0" dirty="0">
                <a:latin typeface="Bodoni MT" pitchFamily="18" charset="0"/>
              </a:rPr>
              <a:t>, </a:t>
            </a:r>
            <a:r>
              <a:rPr lang="en-US" sz="2800" b="1" kern="0" dirty="0" err="1">
                <a:latin typeface="Bodoni MT" pitchFamily="18" charset="0"/>
              </a:rPr>
              <a:t>S.Pd</a:t>
            </a:r>
            <a:r>
              <a:rPr lang="en-US" sz="2800" b="1" kern="0" dirty="0">
                <a:latin typeface="Bodoni MT" pitchFamily="18" charset="0"/>
              </a:rPr>
              <a:t>., MM.</a:t>
            </a:r>
            <a:endParaRPr lang="en-US" sz="2800" kern="0" dirty="0">
              <a:latin typeface="Bodoni MT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228600" y="63246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/>
          <p:nvPr/>
        </p:nvSpPr>
        <p:spPr>
          <a:xfrm>
            <a:off x="2057400" y="4648201"/>
            <a:ext cx="6858000" cy="1295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1371600" y="3581400"/>
            <a:ext cx="6934199" cy="685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57200" y="2514600"/>
            <a:ext cx="7315200" cy="6858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38200" y="500062"/>
            <a:ext cx="7543800" cy="871537"/>
          </a:xfrm>
          <a:prstGeom prst="round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TUGAS POKOK DAN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FUNGSI PPLK &amp; BK</a:t>
            </a:r>
            <a:endParaRPr lang="en-US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25908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Mengembangkan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Kepribadian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Mahasiswa</a:t>
            </a:r>
            <a:endParaRPr lang="id-ID" sz="2400" dirty="0">
              <a:ln w="10160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Andalus" pitchFamily="18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09648" y="3535991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id-ID" sz="2400" dirty="0">
              <a:ln w="1016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05048" y="3535991"/>
            <a:ext cx="54704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aseline="300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id-ID" sz="2400" baseline="30000" dirty="0">
              <a:ln w="1016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0" y="3657600"/>
            <a:ext cx="708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Pengentasan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“</a:t>
            </a: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Masalah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” </a:t>
            </a: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Warga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Kampus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endParaRPr lang="id-ID" sz="2400" dirty="0">
              <a:ln w="10160">
                <a:solidFill>
                  <a:srgbClr val="00B050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Andalus" pitchFamily="18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8272" y="4275160"/>
            <a:ext cx="60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id-ID" sz="2400" dirty="0">
              <a:ln w="1016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47800" y="4648200"/>
            <a:ext cx="7929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Mempersiapkan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Mahasiswa</a:t>
            </a:r>
            <a:r>
              <a:rPr lang="en-US" sz="24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&amp; Alumni </a:t>
            </a: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Memasuki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Dunia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Kerja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serta</a:t>
            </a:r>
            <a:r>
              <a:rPr lang="en-US" sz="24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Informasi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Lowongan</a:t>
            </a:r>
            <a:r>
              <a:rPr lang="en-US" sz="2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dirty="0" err="1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Kerja</a:t>
            </a:r>
            <a:endParaRPr lang="id-ID" sz="2400" dirty="0">
              <a:ln w="10160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Andalus" pitchFamily="18" charset="-78"/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152400" y="61722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70" grpId="0" animBg="1"/>
      <p:bldP spid="69" grpId="0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914400" y="1412875"/>
            <a:ext cx="6858000" cy="34639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33600" y="1676400"/>
            <a:ext cx="4648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 smtClean="0">
                <a:latin typeface="Bodoni MT" pitchFamily="18" charset="0"/>
                <a:cs typeface="Calibri" pitchFamily="34" charset="0"/>
              </a:rPr>
              <a:t>Apa</a:t>
            </a:r>
            <a:r>
              <a:rPr lang="en-US" sz="6000" b="1" dirty="0" smtClean="0">
                <a:latin typeface="Bodoni MT" pitchFamily="18" charset="0"/>
                <a:cs typeface="Calibri" pitchFamily="34" charset="0"/>
              </a:rPr>
              <a:t> yang </a:t>
            </a:r>
            <a:r>
              <a:rPr lang="en-US" sz="6000" b="1" dirty="0" err="1" smtClean="0">
                <a:latin typeface="Bodoni MT" pitchFamily="18" charset="0"/>
                <a:cs typeface="Calibri" pitchFamily="34" charset="0"/>
              </a:rPr>
              <a:t>ingin</a:t>
            </a:r>
            <a:r>
              <a:rPr lang="en-US" sz="6000" b="1" dirty="0" smtClean="0">
                <a:latin typeface="Bodoni MT" pitchFamily="18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Bodoni MT" pitchFamily="18" charset="0"/>
                <a:cs typeface="Calibri" pitchFamily="34" charset="0"/>
              </a:rPr>
              <a:t>Anda</a:t>
            </a:r>
            <a:r>
              <a:rPr lang="en-US" sz="6000" b="1" dirty="0" smtClean="0">
                <a:latin typeface="Bodoni MT" pitchFamily="18" charset="0"/>
                <a:cs typeface="Calibri" pitchFamily="34" charset="0"/>
              </a:rPr>
              <a:t> </a:t>
            </a:r>
            <a:r>
              <a:rPr lang="en-US" sz="6000" b="1" dirty="0" err="1" smtClean="0">
                <a:latin typeface="Bodoni MT" pitchFamily="18" charset="0"/>
                <a:cs typeface="Calibri" pitchFamily="34" charset="0"/>
              </a:rPr>
              <a:t>capai</a:t>
            </a:r>
            <a:r>
              <a:rPr lang="en-US" sz="6000" b="1" dirty="0" smtClean="0">
                <a:latin typeface="Bodoni MT" pitchFamily="18" charset="0"/>
                <a:cs typeface="Calibri" pitchFamily="34" charset="0"/>
              </a:rPr>
              <a:t>  ??</a:t>
            </a:r>
            <a:endParaRPr lang="en-US" sz="6000" b="1" dirty="0">
              <a:latin typeface="Bodoni MT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4600" y="2566988"/>
            <a:ext cx="5257800" cy="3300412"/>
          </a:xfrm>
          <a:prstGeom prst="roundRect">
            <a:avLst/>
          </a:prstGeom>
          <a:ln w="12700">
            <a:solidFill>
              <a:srgbClr val="0867DA"/>
            </a:solidFill>
            <a:prstDash val="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688975" indent="-463550">
              <a:buAutoNum type="alphaLcPeriod"/>
              <a:defRPr/>
            </a:pPr>
            <a:r>
              <a:rPr lang="en-US" sz="32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Konseling</a:t>
            </a:r>
            <a:endParaRPr lang="en-US" sz="32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  <a:p>
            <a:pPr marL="688975" indent="-463550">
              <a:buAutoNum type="alphaLcPeriod"/>
              <a:defRPr/>
            </a:pPr>
            <a:r>
              <a:rPr lang="en-US" sz="32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Konsultasi</a:t>
            </a:r>
            <a:endParaRPr lang="en-US" sz="32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  <a:p>
            <a:pPr marL="688975" indent="-463550">
              <a:buAutoNum type="alphaLcPeriod"/>
              <a:defRPr/>
            </a:pPr>
            <a:r>
              <a:rPr lang="en-US" sz="32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Informasi</a:t>
            </a:r>
            <a:r>
              <a:rPr lang="en-US" sz="3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kerja</a:t>
            </a:r>
            <a:endParaRPr lang="en-US" sz="32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  <a:p>
            <a:pPr marL="688975" indent="-463550">
              <a:buAutoNum type="alphaLcPeriod"/>
              <a:defRPr/>
            </a:pPr>
            <a:r>
              <a:rPr lang="en-US" sz="3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Bursa </a:t>
            </a:r>
            <a:r>
              <a:rPr lang="en-US" sz="32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kerja</a:t>
            </a:r>
            <a:endParaRPr lang="en-US" sz="32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  <a:p>
            <a:pPr marL="688975" indent="-463550">
              <a:buAutoNum type="alphaLcPeriod"/>
              <a:defRPr/>
            </a:pPr>
            <a:r>
              <a:rPr lang="en-US" sz="32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Rekruitmen</a:t>
            </a:r>
            <a:r>
              <a:rPr lang="en-US" sz="3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2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kampus</a:t>
            </a:r>
            <a:endParaRPr lang="en-US" sz="32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33F9A74-B9CC-4971-8E45-7C36742C571E}" type="slidenum">
              <a:rPr lang="en-US"/>
              <a:pPr/>
              <a:t>40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14400" y="990600"/>
            <a:ext cx="5257800" cy="762000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BIDANG LAYANAN</a:t>
            </a:r>
            <a:endParaRPr 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228600" y="63246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838200" y="457200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b="1" dirty="0">
                <a:effectLst>
                  <a:reflection blurRad="6350" stA="55000" endA="50" endPos="85000" dir="5400000" sy="-100000" algn="bl" rotWithShape="0"/>
                </a:effectLst>
                <a:latin typeface="Arial Black" pitchFamily="34" charset="0"/>
                <a:cs typeface="Andalus" pitchFamily="18" charset="-78"/>
              </a:rPr>
              <a:t>BENTUK LAYANAN</a:t>
            </a:r>
          </a:p>
        </p:txBody>
      </p:sp>
      <p:sp>
        <p:nvSpPr>
          <p:cNvPr id="10243" name="AutoShape 7"/>
          <p:cNvSpPr>
            <a:spLocks noChangeArrowheads="1"/>
          </p:cNvSpPr>
          <p:nvPr/>
        </p:nvSpPr>
        <p:spPr bwMode="auto">
          <a:xfrm>
            <a:off x="3124200" y="5105400"/>
            <a:ext cx="33528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 err="1" smtClean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Rekruitmen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Alumni</a:t>
            </a:r>
          </a:p>
        </p:txBody>
      </p:sp>
      <p:sp>
        <p:nvSpPr>
          <p:cNvPr id="10244" name="AutoShape 10"/>
          <p:cNvSpPr>
            <a:spLocks noChangeArrowheads="1"/>
          </p:cNvSpPr>
          <p:nvPr/>
        </p:nvSpPr>
        <p:spPr bwMode="auto">
          <a:xfrm>
            <a:off x="2286000" y="3200400"/>
            <a:ext cx="49530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Penyebaran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Informasi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Kerja</a:t>
            </a:r>
            <a:endParaRPr lang="en-US" sz="2400" dirty="0">
              <a:solidFill>
                <a:schemeClr val="bg1"/>
              </a:solidFill>
              <a:latin typeface="Arial Black" pitchFamily="34" charset="0"/>
              <a:cs typeface="Andalus" pitchFamily="18" charset="-78"/>
            </a:endParaRPr>
          </a:p>
        </p:txBody>
      </p:sp>
      <p:sp>
        <p:nvSpPr>
          <p:cNvPr id="10245" name="AutoShape 11"/>
          <p:cNvSpPr>
            <a:spLocks noChangeArrowheads="1"/>
          </p:cNvSpPr>
          <p:nvPr/>
        </p:nvSpPr>
        <p:spPr bwMode="auto">
          <a:xfrm>
            <a:off x="4800600" y="4114800"/>
            <a:ext cx="31242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 dirty="0">
              <a:latin typeface="Arial Black" pitchFamily="34" charset="0"/>
            </a:endParaRP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Dialog </a:t>
            </a:r>
            <a:r>
              <a:rPr lang="en-US" sz="2400" b="1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Interaktif</a:t>
            </a:r>
            <a:endParaRPr lang="en-US" sz="2400" b="1" dirty="0">
              <a:solidFill>
                <a:schemeClr val="bg1"/>
              </a:solidFill>
              <a:latin typeface="Arial Black" pitchFamily="34" charset="0"/>
              <a:cs typeface="Andalus" pitchFamily="18" charset="-78"/>
            </a:endParaRPr>
          </a:p>
          <a:p>
            <a:pPr algn="ctr" eaLnBrk="0" hangingPunct="0"/>
            <a:endParaRPr lang="en-US" dirty="0">
              <a:latin typeface="Arial Black" pitchFamily="34" charset="0"/>
            </a:endParaRPr>
          </a:p>
        </p:txBody>
      </p:sp>
      <p:sp>
        <p:nvSpPr>
          <p:cNvPr id="10246" name="AutoShape 12"/>
          <p:cNvSpPr>
            <a:spLocks noChangeArrowheads="1"/>
          </p:cNvSpPr>
          <p:nvPr/>
        </p:nvSpPr>
        <p:spPr bwMode="auto">
          <a:xfrm>
            <a:off x="1447800" y="4114800"/>
            <a:ext cx="30480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Pelatihan</a:t>
            </a:r>
            <a:endParaRPr lang="en-US" sz="2400" b="1" dirty="0">
              <a:solidFill>
                <a:schemeClr val="bg1"/>
              </a:solidFill>
              <a:latin typeface="Arial Black" pitchFamily="34" charset="0"/>
              <a:cs typeface="Andalus" pitchFamily="18" charset="-78"/>
            </a:endParaRPr>
          </a:p>
        </p:txBody>
      </p:sp>
      <p:sp>
        <p:nvSpPr>
          <p:cNvPr id="10247" name="AutoShape 14"/>
          <p:cNvSpPr>
            <a:spLocks noChangeArrowheads="1"/>
          </p:cNvSpPr>
          <p:nvPr/>
        </p:nvSpPr>
        <p:spPr bwMode="auto">
          <a:xfrm>
            <a:off x="2286000" y="2209800"/>
            <a:ext cx="49530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 dirty="0" smtClean="0">
              <a:latin typeface="Arial Black" pitchFamily="34" charset="0"/>
              <a:cs typeface="Andalus" pitchFamily="18" charset="-78"/>
            </a:endParaRPr>
          </a:p>
          <a:p>
            <a:pPr algn="ctr" eaLnBrk="0" hangingPunct="0"/>
            <a:r>
              <a:rPr lang="en-US" sz="2400" b="1" dirty="0" err="1" smtClean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Konseling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individu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/</a:t>
            </a:r>
            <a:r>
              <a:rPr lang="en-US" sz="2400" b="1" dirty="0" err="1">
                <a:solidFill>
                  <a:schemeClr val="bg1"/>
                </a:solidFill>
                <a:latin typeface="Arial Black" pitchFamily="34" charset="0"/>
                <a:cs typeface="Andalus" pitchFamily="18" charset="-78"/>
              </a:rPr>
              <a:t>kelompok</a:t>
            </a:r>
            <a:endParaRPr lang="en-US" sz="2400" b="1" dirty="0">
              <a:solidFill>
                <a:schemeClr val="bg1"/>
              </a:solidFill>
              <a:latin typeface="Arial Black" pitchFamily="34" charset="0"/>
              <a:cs typeface="Andalus" pitchFamily="18" charset="-78"/>
            </a:endParaRPr>
          </a:p>
          <a:p>
            <a:pPr algn="ctr" eaLnBrk="0" hangingPunct="0"/>
            <a:endParaRPr lang="en-US" sz="2000" dirty="0">
              <a:latin typeface="Arial Black" pitchFamily="34" charset="0"/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228600" y="63246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457200" y="1600200"/>
            <a:ext cx="76200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42900" indent="-342900"/>
            <a:r>
              <a:rPr lang="en-US" sz="2400" b="1" dirty="0">
                <a:latin typeface="Arial Rounded MT Bold" pitchFamily="34" charset="0"/>
              </a:rPr>
              <a:t>LAYANAN </a:t>
            </a:r>
            <a:r>
              <a:rPr lang="en-US" sz="2400" b="1" dirty="0" smtClean="0">
                <a:latin typeface="Arial Rounded MT Bold" pitchFamily="34" charset="0"/>
              </a:rPr>
              <a:t>KONSELING</a:t>
            </a:r>
          </a:p>
          <a:p>
            <a:pPr marL="342900" indent="-342900"/>
            <a:endParaRPr lang="en-US" sz="900" b="1" dirty="0">
              <a:latin typeface="Arial Rounded MT Bold" pitchFamily="34" charset="0"/>
            </a:endParaRPr>
          </a:p>
          <a:p>
            <a:pPr marL="342900" indent="-342900"/>
            <a:endParaRPr lang="en-US" b="1" dirty="0">
              <a:solidFill>
                <a:schemeClr val="hlink"/>
              </a:solidFill>
              <a:latin typeface="Arial Rounded MT Bold" pitchFamily="34" charset="0"/>
            </a:endParaRPr>
          </a:p>
          <a:p>
            <a:pPr marL="225425" indent="-225425"/>
            <a:r>
              <a:rPr lang="en-US" dirty="0">
                <a:latin typeface="Arial Rounded MT Bold" pitchFamily="34" charset="0"/>
              </a:rPr>
              <a:t>	</a:t>
            </a:r>
            <a:r>
              <a:rPr lang="en-US" b="1" dirty="0">
                <a:latin typeface="Arial Rounded MT Bold" pitchFamily="34" charset="0"/>
              </a:rPr>
              <a:t>1.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Datang</a:t>
            </a:r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ke</a:t>
            </a:r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000" b="1" dirty="0" smtClean="0">
                <a:latin typeface="Arial Rounded MT Bold" pitchFamily="34" charset="0"/>
                <a:cs typeface="Andalus" pitchFamily="18" charset="-78"/>
              </a:rPr>
              <a:t>PPLK BK</a:t>
            </a:r>
            <a:endParaRPr lang="en-US" sz="2000" b="1" dirty="0">
              <a:latin typeface="Arial Rounded MT Bold" pitchFamily="34" charset="0"/>
              <a:cs typeface="Andalus" pitchFamily="18" charset="-78"/>
            </a:endParaRPr>
          </a:p>
          <a:p>
            <a:pPr marL="225425" indent="-225425"/>
            <a:endParaRPr lang="en-US" sz="2000" b="1" dirty="0">
              <a:latin typeface="Arial Rounded MT Bold" pitchFamily="34" charset="0"/>
              <a:cs typeface="Andalus" pitchFamily="18" charset="-78"/>
            </a:endParaRPr>
          </a:p>
          <a:p>
            <a:pPr marL="225425" indent="-225425"/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	2.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Mengisi</a:t>
            </a:r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formulir</a:t>
            </a:r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 </a:t>
            </a:r>
          </a:p>
          <a:p>
            <a:pPr marL="225425" indent="-225425"/>
            <a:endParaRPr lang="en-US" sz="2000" b="1" dirty="0">
              <a:latin typeface="Arial Rounded MT Bold" pitchFamily="34" charset="0"/>
              <a:cs typeface="Andalus" pitchFamily="18" charset="-78"/>
            </a:endParaRPr>
          </a:p>
          <a:p>
            <a:pPr marL="225425" indent="-225425"/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	3.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Memilih</a:t>
            </a:r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Konselor</a:t>
            </a:r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 yang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dikehendaki</a:t>
            </a:r>
            <a:endParaRPr lang="en-US" sz="2000" b="1" dirty="0">
              <a:latin typeface="Arial Rounded MT Bold" pitchFamily="34" charset="0"/>
              <a:cs typeface="Andalus" pitchFamily="18" charset="-78"/>
            </a:endParaRPr>
          </a:p>
          <a:p>
            <a:pPr marL="225425" indent="-225425"/>
            <a:endParaRPr lang="en-US" sz="2000" b="1" dirty="0">
              <a:latin typeface="Arial Rounded MT Bold" pitchFamily="34" charset="0"/>
              <a:cs typeface="Andalus" pitchFamily="18" charset="-78"/>
            </a:endParaRPr>
          </a:p>
          <a:p>
            <a:pPr marL="225425" indent="-225425"/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	4.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Membuat</a:t>
            </a:r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komitmen</a:t>
            </a:r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waktu</a:t>
            </a:r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konsultasi</a:t>
            </a:r>
            <a:endParaRPr lang="en-US" sz="2000" b="1" dirty="0">
              <a:latin typeface="Arial Rounded MT Bold" pitchFamily="34" charset="0"/>
              <a:cs typeface="Andalus" pitchFamily="18" charset="-78"/>
            </a:endParaRPr>
          </a:p>
          <a:p>
            <a:pPr marL="225425" indent="-225425"/>
            <a:endParaRPr lang="en-US" sz="2000" b="1" dirty="0">
              <a:latin typeface="Arial Rounded MT Bold" pitchFamily="34" charset="0"/>
              <a:cs typeface="Andalus" pitchFamily="18" charset="-78"/>
            </a:endParaRPr>
          </a:p>
          <a:p>
            <a:pPr marL="225425" indent="-225425"/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	5.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Melaksanakan</a:t>
            </a:r>
            <a:r>
              <a:rPr lang="en-US" sz="2000" b="1" dirty="0">
                <a:latin typeface="Arial Rounded MT Bold" pitchFamily="34" charset="0"/>
                <a:cs typeface="Andalus" pitchFamily="18" charset="-78"/>
              </a:rPr>
              <a:t> </a:t>
            </a:r>
            <a:r>
              <a:rPr lang="en-US" sz="2000" b="1" dirty="0" err="1">
                <a:latin typeface="Arial Rounded MT Bold" pitchFamily="34" charset="0"/>
                <a:cs typeface="Andalus" pitchFamily="18" charset="-78"/>
              </a:rPr>
              <a:t>Konseling</a:t>
            </a:r>
            <a:endParaRPr lang="en-US" sz="2000" b="1" dirty="0">
              <a:latin typeface="Arial Rounded MT Bold" pitchFamily="34" charset="0"/>
              <a:cs typeface="Andalus" pitchFamily="18" charset="-78"/>
            </a:endParaRPr>
          </a:p>
          <a:p>
            <a:pPr marL="342900" indent="-342900"/>
            <a:endParaRPr lang="en-US" b="1" dirty="0">
              <a:latin typeface="Arial Rounded MT Bold" pitchFamily="34" charset="0"/>
            </a:endParaRPr>
          </a:p>
          <a:p>
            <a:pPr marL="342900" indent="-342900"/>
            <a:r>
              <a:rPr lang="en-US" b="1" dirty="0">
                <a:latin typeface="Arial Rounded MT Bold" pitchFamily="34" charset="0"/>
              </a:rPr>
              <a:t>	 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2214563" y="714375"/>
            <a:ext cx="49988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latin typeface="Arial Black" pitchFamily="34" charset="0"/>
              </a:rPr>
              <a:t>PROSEDUR LAYANAN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228600" y="63246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7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7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7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7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37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7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7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7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7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7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7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7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7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7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37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7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7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7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7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37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7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7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7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7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37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28625" y="1447800"/>
            <a:ext cx="8229600" cy="4364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Char char=""/>
            </a:pPr>
            <a:r>
              <a:rPr lang="en-US" sz="2800" dirty="0" err="1" smtClean="0">
                <a:latin typeface="Arial Rounded MT Bold" pitchFamily="34" charset="0"/>
              </a:rPr>
              <a:t>Pembekalan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Calon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Wisudawan</a:t>
            </a:r>
            <a:endParaRPr lang="en-US" sz="28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"/>
            </a:pPr>
            <a:r>
              <a:rPr lang="en-US" sz="2800" dirty="0" smtClean="0">
                <a:latin typeface="Arial Rounded MT Bold" pitchFamily="34" charset="0"/>
              </a:rPr>
              <a:t>Bursa </a:t>
            </a:r>
            <a:r>
              <a:rPr lang="en-US" sz="2800" dirty="0" err="1" smtClean="0">
                <a:latin typeface="Arial Rounded MT Bold" pitchFamily="34" charset="0"/>
              </a:rPr>
              <a:t>Kerja</a:t>
            </a:r>
            <a:endParaRPr lang="en-US" sz="28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"/>
            </a:pPr>
            <a:r>
              <a:rPr lang="en-US" sz="2800" dirty="0" err="1" smtClean="0">
                <a:latin typeface="Arial Rounded MT Bold" pitchFamily="34" charset="0"/>
              </a:rPr>
              <a:t>Pelatihan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i="1" dirty="0" smtClean="0">
                <a:latin typeface="Arial Rounded MT Bold" pitchFamily="34" charset="0"/>
              </a:rPr>
              <a:t>Soft Skill </a:t>
            </a:r>
            <a:r>
              <a:rPr lang="en-US" sz="2800" dirty="0" err="1" smtClean="0">
                <a:latin typeface="Arial Rounded MT Bold" pitchFamily="34" charset="0"/>
              </a:rPr>
              <a:t>Mahasiswa</a:t>
            </a:r>
            <a:endParaRPr lang="en-US" sz="28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"/>
            </a:pPr>
            <a:r>
              <a:rPr lang="en-US" sz="2800" dirty="0" err="1" smtClean="0">
                <a:latin typeface="Arial Rounded MT Bold" pitchFamily="34" charset="0"/>
              </a:rPr>
              <a:t>Pelatihan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Dosen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wali</a:t>
            </a:r>
            <a:endParaRPr lang="en-US" sz="28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"/>
            </a:pPr>
            <a:r>
              <a:rPr lang="en-US" sz="2800" dirty="0" smtClean="0">
                <a:latin typeface="Arial Rounded MT Bold" pitchFamily="34" charset="0"/>
              </a:rPr>
              <a:t>PPA </a:t>
            </a:r>
            <a:r>
              <a:rPr lang="en-US" sz="2800" dirty="0" err="1" smtClean="0">
                <a:latin typeface="Arial Rounded MT Bold" pitchFamily="34" charset="0"/>
              </a:rPr>
              <a:t>Mahasiswa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Baru</a:t>
            </a:r>
            <a:endParaRPr lang="en-US" sz="2800" dirty="0" smtClean="0">
              <a:latin typeface="Arial Rounded MT Bold" pitchFamily="34" charset="0"/>
            </a:endParaRPr>
          </a:p>
          <a:p>
            <a:pPr>
              <a:buFont typeface="Wingdings 2" pitchFamily="18" charset="2"/>
              <a:buChar char=""/>
            </a:pPr>
            <a:r>
              <a:rPr lang="en-US" sz="2800" dirty="0" smtClean="0">
                <a:latin typeface="Arial Rounded MT Bold" pitchFamily="34" charset="0"/>
              </a:rPr>
              <a:t>TOT</a:t>
            </a:r>
          </a:p>
          <a:p>
            <a:pPr>
              <a:buFont typeface="Wingdings 2" pitchFamily="18" charset="2"/>
              <a:buChar char=""/>
            </a:pPr>
            <a:r>
              <a:rPr lang="en-US" sz="2800" dirty="0" err="1" smtClean="0">
                <a:latin typeface="Arial Rounded MT Bold" pitchFamily="34" charset="0"/>
              </a:rPr>
              <a:t>Sosialisasi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Lembaga</a:t>
            </a:r>
            <a:r>
              <a:rPr lang="en-US" sz="2800" dirty="0" smtClean="0">
                <a:latin typeface="Arial Rounded MT Bold" pitchFamily="34" charset="0"/>
              </a:rPr>
              <a:t> Internal </a:t>
            </a:r>
            <a:r>
              <a:rPr lang="en-US" sz="2800" dirty="0" err="1" smtClean="0">
                <a:latin typeface="Arial Rounded MT Bold" pitchFamily="34" charset="0"/>
              </a:rPr>
              <a:t>dan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Ekstern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pPr>
              <a:buFont typeface="Wingdings 2" pitchFamily="18" charset="2"/>
              <a:buChar char=""/>
            </a:pPr>
            <a:r>
              <a:rPr lang="en-US" sz="2800" dirty="0" err="1" smtClean="0">
                <a:latin typeface="Arial Rounded MT Bold" pitchFamily="34" charset="0"/>
              </a:rPr>
              <a:t>Layanan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Konseling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dan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Konsultasi</a:t>
            </a:r>
            <a:endParaRPr lang="en-US" sz="2800" dirty="0" smtClean="0">
              <a:latin typeface="Arial Rounded MT Bold" pitchFamily="34" charset="0"/>
            </a:endParaRPr>
          </a:p>
          <a:p>
            <a:endParaRPr lang="en-US" dirty="0" smtClean="0">
              <a:latin typeface="Bodoni MT" pitchFamily="18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457200" y="228600"/>
            <a:ext cx="8153400" cy="91440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ndalus" pitchFamily="18" charset="-78"/>
            </a:endParaRPr>
          </a:p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ndalus" pitchFamily="18" charset="-78"/>
              </a:rPr>
              <a:t>PROGRAM PPLK &amp; BK</a:t>
            </a:r>
          </a:p>
          <a:p>
            <a:pPr algn="ctr"/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228600" y="6324600"/>
            <a:ext cx="533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76400"/>
          </a:xfrm>
        </p:spPr>
        <p:txBody>
          <a:bodyPr>
            <a:normAutofit/>
          </a:bodyPr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C81E4D4-3061-4AF1-A625-19F390903324}" type="slidenum">
              <a:rPr lang="en-US"/>
              <a:pPr/>
              <a:t>44</a:t>
            </a:fld>
            <a:endParaRPr lang="en-US"/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285750" y="3581400"/>
            <a:ext cx="864393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b="1" dirty="0" err="1">
                <a:latin typeface="Bodoni MT" pitchFamily="18" charset="0"/>
              </a:rPr>
              <a:t>Hubungi</a:t>
            </a:r>
            <a:r>
              <a:rPr lang="en-US" sz="2400" b="1" dirty="0">
                <a:latin typeface="Bodoni MT" pitchFamily="18" charset="0"/>
              </a:rPr>
              <a:t> </a:t>
            </a:r>
            <a:r>
              <a:rPr lang="en-US" sz="2400" b="1" dirty="0" err="1">
                <a:latin typeface="Bodoni MT" pitchFamily="18" charset="0"/>
              </a:rPr>
              <a:t>kami</a:t>
            </a:r>
            <a:r>
              <a:rPr lang="en-US" sz="2400" b="1" dirty="0">
                <a:latin typeface="Bodoni MT" pitchFamily="18" charset="0"/>
              </a:rPr>
              <a:t> :</a:t>
            </a:r>
            <a:endParaRPr lang="en-US" sz="2400" dirty="0">
              <a:latin typeface="Bodoni MT" pitchFamily="18" charset="0"/>
            </a:endParaRPr>
          </a:p>
          <a:p>
            <a:pPr algn="ctr"/>
            <a:r>
              <a:rPr lang="en-US" sz="2400" b="1" dirty="0">
                <a:latin typeface="Bodoni MT" pitchFamily="18" charset="0"/>
              </a:rPr>
              <a:t>PPLK &amp; BK</a:t>
            </a:r>
            <a:endParaRPr lang="en-US" sz="2400" dirty="0">
              <a:latin typeface="Bodoni MT" pitchFamily="18" charset="0"/>
            </a:endParaRPr>
          </a:p>
          <a:p>
            <a:pPr algn="ctr"/>
            <a:r>
              <a:rPr lang="en-US" sz="2400" b="1" i="1" dirty="0" err="1">
                <a:latin typeface="Bodoni MT" pitchFamily="18" charset="0"/>
              </a:rPr>
              <a:t>Alamat</a:t>
            </a:r>
            <a:r>
              <a:rPr lang="en-US" sz="2400" b="1" i="1" dirty="0">
                <a:latin typeface="Bodoni MT" pitchFamily="18" charset="0"/>
              </a:rPr>
              <a:t>: </a:t>
            </a:r>
            <a:r>
              <a:rPr lang="en-US" sz="2400" b="1" i="1" dirty="0" err="1">
                <a:latin typeface="Bodoni MT" pitchFamily="18" charset="0"/>
              </a:rPr>
              <a:t>Gedung</a:t>
            </a:r>
            <a:r>
              <a:rPr lang="en-US" sz="2400" b="1" i="1" dirty="0">
                <a:latin typeface="Bodoni MT" pitchFamily="18" charset="0"/>
              </a:rPr>
              <a:t> </a:t>
            </a:r>
            <a:r>
              <a:rPr lang="en-US" sz="2400" b="1" i="1" dirty="0" smtClean="0">
                <a:latin typeface="Bodoni MT" pitchFamily="18" charset="0"/>
              </a:rPr>
              <a:t>IT, </a:t>
            </a:r>
            <a:r>
              <a:rPr lang="en-US" sz="2400" b="1" i="1" dirty="0" err="1">
                <a:latin typeface="Bodoni MT" pitchFamily="18" charset="0"/>
              </a:rPr>
              <a:t>Kampus</a:t>
            </a:r>
            <a:r>
              <a:rPr lang="en-US" sz="2400" b="1" i="1" dirty="0">
                <a:latin typeface="Bodoni MT" pitchFamily="18" charset="0"/>
              </a:rPr>
              <a:t> </a:t>
            </a:r>
            <a:r>
              <a:rPr lang="en-US" sz="2400" b="1" i="1" dirty="0" err="1">
                <a:latin typeface="Bodoni MT" pitchFamily="18" charset="0"/>
              </a:rPr>
              <a:t>Sekaran</a:t>
            </a:r>
            <a:r>
              <a:rPr lang="en-US" sz="2400" b="1" i="1" dirty="0">
                <a:latin typeface="Bodoni MT" pitchFamily="18" charset="0"/>
              </a:rPr>
              <a:t>, </a:t>
            </a:r>
            <a:r>
              <a:rPr lang="en-US" sz="2400" b="1" i="1" dirty="0" err="1">
                <a:latin typeface="Bodoni MT" pitchFamily="18" charset="0"/>
              </a:rPr>
              <a:t>Gunungpati</a:t>
            </a:r>
            <a:r>
              <a:rPr lang="en-US" sz="2400" b="1" i="1" dirty="0">
                <a:latin typeface="Bodoni MT" pitchFamily="18" charset="0"/>
              </a:rPr>
              <a:t>, Semarang</a:t>
            </a:r>
            <a:endParaRPr lang="en-US" sz="2400" dirty="0">
              <a:latin typeface="Bodoni MT" pitchFamily="18" charset="0"/>
            </a:endParaRPr>
          </a:p>
          <a:p>
            <a:pPr algn="ctr"/>
            <a:r>
              <a:rPr lang="en-US" sz="2400" b="1" i="1" dirty="0" err="1" smtClean="0">
                <a:latin typeface="Bodoni MT" pitchFamily="18" charset="0"/>
              </a:rPr>
              <a:t>Telp</a:t>
            </a:r>
            <a:r>
              <a:rPr lang="en-US" sz="2400" b="1" i="1" dirty="0" smtClean="0">
                <a:latin typeface="Bodoni MT" pitchFamily="18" charset="0"/>
              </a:rPr>
              <a:t>/ </a:t>
            </a:r>
            <a:r>
              <a:rPr lang="en-US" sz="2400" b="1" i="1" dirty="0">
                <a:latin typeface="Bodoni MT" pitchFamily="18" charset="0"/>
              </a:rPr>
              <a:t>Fax: (024) 8508036</a:t>
            </a:r>
            <a:r>
              <a:rPr lang="en-US" sz="2400" dirty="0">
                <a:latin typeface="Bodoni MT" pitchFamily="18" charset="0"/>
              </a:rPr>
              <a:t> 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95600" y="914400"/>
            <a:ext cx="55626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INFORMASI LEBIH LANJUT</a:t>
            </a:r>
          </a:p>
          <a:p>
            <a:pPr algn="ctr"/>
            <a:endParaRPr lang="en-US" sz="4000" dirty="0"/>
          </a:p>
        </p:txBody>
      </p:sp>
      <p:pic>
        <p:nvPicPr>
          <p:cNvPr id="1026" name="Picture 2" descr="C:\Users\Dedi sang pemimpi\Downloads\joinesya.sw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2768209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09261" cy="3757794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Untuk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Meraih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Sukses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Di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Kampus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D:\1_NR-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2438400" cy="2152650"/>
          </a:xfrm>
          <a:prstGeom prst="rect">
            <a:avLst/>
          </a:prstGeom>
          <a:noFill/>
        </p:spPr>
      </p:pic>
      <p:pic>
        <p:nvPicPr>
          <p:cNvPr id="3077" name="Picture 5" descr="D:\raeni-juara-LKTEI-201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3598863" cy="2419350"/>
          </a:xfrm>
          <a:prstGeom prst="rect">
            <a:avLst/>
          </a:prstGeom>
          <a:noFill/>
        </p:spPr>
      </p:pic>
      <p:pic>
        <p:nvPicPr>
          <p:cNvPr id="1026" name="Picture 2" descr="E:\2012-07-07 18.11.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81200"/>
            <a:ext cx="41402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1103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err="1" smtClean="0">
                <a:latin typeface="Andalus" pitchFamily="18" charset="-78"/>
                <a:cs typeface="Andalus" pitchFamily="18" charset="-78"/>
              </a:rPr>
              <a:t>Meraih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dirty="0" err="1" smtClean="0">
                <a:latin typeface="Andalus" pitchFamily="18" charset="-78"/>
                <a:cs typeface="Andalus" pitchFamily="18" charset="-78"/>
              </a:rPr>
              <a:t>Sukses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Di </a:t>
            </a:r>
            <a:r>
              <a:rPr lang="en-US" sz="4800" dirty="0" err="1" smtClean="0">
                <a:latin typeface="Andalus" pitchFamily="18" charset="-78"/>
                <a:cs typeface="Andalus" pitchFamily="18" charset="-78"/>
              </a:rPr>
              <a:t>Masyarakat</a:t>
            </a:r>
            <a:endParaRPr lang="en-US" sz="4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D:\edit-23-nov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15662"/>
            <a:ext cx="8763000" cy="4966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5966666" cy="1447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 smtClean="0"/>
              <a:t>bakti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ngu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763905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352800" y="0"/>
            <a:ext cx="5029200" cy="1676400"/>
          </a:xfrm>
          <a:prstGeom prst="cloudCallout">
            <a:avLst>
              <a:gd name="adj1" fmla="val -71780"/>
              <a:gd name="adj2" fmla="val 52759"/>
            </a:avLst>
          </a:prstGeom>
          <a:solidFill>
            <a:srgbClr val="F6D26C">
              <a:alpha val="2078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/>
                </a:solidFill>
                <a:latin typeface="Arial Black" pitchFamily="34" charset="0"/>
              </a:rPr>
              <a:t>bagaimana cara meraihnya?</a:t>
            </a:r>
            <a:endParaRPr lang="id-ID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2438400"/>
            <a:ext cx="84963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4400" b="1" dirty="0" smtClean="0"/>
              <a:t>Proses untuk meraih sukses </a:t>
            </a:r>
          </a:p>
          <a:p>
            <a:pPr algn="ctr"/>
            <a:r>
              <a:rPr lang="id-ID" sz="4400" b="1" dirty="0" smtClean="0"/>
              <a:t>(bukan hanya mengetah</a:t>
            </a:r>
            <a:r>
              <a:rPr lang="en-US" sz="4400" b="1" dirty="0" err="1" smtClean="0"/>
              <a:t>ui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berandai</a:t>
            </a:r>
            <a:r>
              <a:rPr lang="id-ID" sz="4400" b="1" dirty="0" smtClean="0"/>
              <a:t> saja). Ada komitmen, pengorbanan,impian,rencana, dan pantang menyerah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2156041" y="692696"/>
            <a:ext cx="5768759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SUKSES...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593</Words>
  <Application>Microsoft Office PowerPoint</Application>
  <PresentationFormat>On-screen Show (4:3)</PresentationFormat>
  <Paragraphs>166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Technic</vt:lpstr>
      <vt:lpstr>Concourse</vt:lpstr>
      <vt:lpstr>1_Slipstream</vt:lpstr>
      <vt:lpstr>Flow</vt:lpstr>
      <vt:lpstr>Welcome to World Class University Semarang State University</vt:lpstr>
      <vt:lpstr>PROGRAM PENGENALAN AKADEMIK (PPA) 2012</vt:lpstr>
      <vt:lpstr>Selamat Datang Mahasiswa Baru Universitas Negeri Semarang</vt:lpstr>
      <vt:lpstr>Slide 4</vt:lpstr>
      <vt:lpstr>Untuk Meraih Sukses Di Kampus   </vt:lpstr>
      <vt:lpstr>Meraih Sukses Di Masyarakat</vt:lpstr>
      <vt:lpstr>Wujud bakti pada orang tua</vt:lpstr>
      <vt:lpstr>Slide 8</vt:lpstr>
      <vt:lpstr>Slide 9</vt:lpstr>
      <vt:lpstr>Slide 10</vt:lpstr>
      <vt:lpstr>Slide 11</vt:lpstr>
      <vt:lpstr>Slide 12</vt:lpstr>
      <vt:lpstr>. . . . . . . . . . . . . . . . . . . . . . . .</vt:lpstr>
      <vt:lpstr>Slide 14</vt:lpstr>
      <vt:lpstr>ORANG-ORANG BARU</vt:lpstr>
      <vt:lpstr>Slide 16</vt:lpstr>
      <vt:lpstr>BUDAYA BARU</vt:lpstr>
      <vt:lpstr>Slide 18</vt:lpstr>
      <vt:lpstr>Slide 19</vt:lpstr>
      <vt:lpstr>Manajemen Diri</vt:lpstr>
      <vt:lpstr>Tujuh Prinsip dan Kiat Praktis  Manajemen Diri :</vt:lpstr>
      <vt:lpstr>Refleksi</vt:lpstr>
      <vt:lpstr>Slide 23</vt:lpstr>
      <vt:lpstr>Slide 24</vt:lpstr>
      <vt:lpstr>Slide 25</vt:lpstr>
      <vt:lpstr>Di saat orang lain bangun…</vt:lpstr>
      <vt:lpstr>Slide 27</vt:lpstr>
      <vt:lpstr>Slide 28</vt:lpstr>
      <vt:lpstr>BERLARILAH</vt:lpstr>
      <vt:lpstr>Slide 30</vt:lpstr>
      <vt:lpstr>Slide 31</vt:lpstr>
      <vt:lpstr>Slide 32</vt:lpstr>
      <vt:lpstr>Slide 33</vt:lpstr>
      <vt:lpstr>Slide 34</vt:lpstr>
      <vt:lpstr>Kami siap membantu anda untuk meraihnya</vt:lpstr>
      <vt:lpstr>Slide 36</vt:lpstr>
      <vt:lpstr>Slide 37</vt:lpstr>
      <vt:lpstr>SUMBER DAYA MANUSIA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baroroh</dc:creator>
  <cp:lastModifiedBy>UNNES</cp:lastModifiedBy>
  <cp:revision>132</cp:revision>
  <dcterms:created xsi:type="dcterms:W3CDTF">2012-06-15T18:11:08Z</dcterms:created>
  <dcterms:modified xsi:type="dcterms:W3CDTF">2012-07-31T04:43:39Z</dcterms:modified>
</cp:coreProperties>
</file>